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0" r:id="rId1"/>
  </p:sldMasterIdLst>
  <p:notesMasterIdLst>
    <p:notesMasterId r:id="rId26"/>
  </p:notesMasterIdLst>
  <p:sldIdLst>
    <p:sldId id="257" r:id="rId2"/>
    <p:sldId id="307" r:id="rId3"/>
    <p:sldId id="319" r:id="rId4"/>
    <p:sldId id="305" r:id="rId5"/>
    <p:sldId id="306" r:id="rId6"/>
    <p:sldId id="267" r:id="rId7"/>
    <p:sldId id="301" r:id="rId8"/>
    <p:sldId id="259" r:id="rId9"/>
    <p:sldId id="304" r:id="rId10"/>
    <p:sldId id="311" r:id="rId11"/>
    <p:sldId id="312" r:id="rId12"/>
    <p:sldId id="310" r:id="rId13"/>
    <p:sldId id="313" r:id="rId14"/>
    <p:sldId id="308" r:id="rId15"/>
    <p:sldId id="321" r:id="rId16"/>
    <p:sldId id="314" r:id="rId17"/>
    <p:sldId id="317" r:id="rId18"/>
    <p:sldId id="320" r:id="rId19"/>
    <p:sldId id="322" r:id="rId20"/>
    <p:sldId id="315" r:id="rId21"/>
    <p:sldId id="323" r:id="rId22"/>
    <p:sldId id="318" r:id="rId23"/>
    <p:sldId id="324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0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1258" y="12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293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_&#1050;&#1086;&#1089;&#1084;&#1080;&#1095;&#1077;&#1089;&#1082;&#1072;&#1103;%20&#1101;&#1088;&#1072;\__BASE\START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_&#1050;&#1086;&#1089;&#1084;&#1080;&#1095;&#1077;&#1089;&#1082;&#1072;&#1103;%20&#1101;&#1088;&#1072;\__BASE\START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__&#1050;&#1086;&#1089;&#1084;&#1080;&#1095;&#1077;&#1089;&#1082;&#1072;&#1103;%20&#1101;&#1088;&#1072;\_&#1060;&#1050;&#1055;\&#1060;&#1062;&#1055;\&#1060;&#1062;&#1055;-2025.xlsx" TargetMode="External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_&#1050;&#1086;&#1089;&#1084;&#1080;&#1095;&#1077;&#1089;&#1082;&#1072;&#1103;%20&#1101;&#1088;&#1072;\_&#1060;&#1050;&#1055;\_&#1060;&#1050;&#1055;-2025\&#1055;&#1080;&#1083;&#1086;&#1090;&#1080;&#1088;&#1091;&#1077;&#1084;&#1099;&#1077;%20&#1087;&#1086;&#1083;&#1077;&#1090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__&#1050;&#1086;&#1089;&#1084;&#1080;&#1095;&#1077;&#1089;&#1082;&#1072;&#1103;%20&#1101;&#1088;&#1072;\_&#1060;&#1050;&#1055;\_&#1060;&#1050;&#1055;-2025\&#1055;&#1080;&#1083;&#1086;&#1090;&#1080;&#1088;&#1091;&#1077;&#1084;&#1099;&#1077;%20&#1087;&#1086;&#1083;&#1077;&#1090;&#1099;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___WRK\__&#1055;&#1055;&#1055;\geoshkal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Пилотируемая программа</a:t>
            </a:r>
            <a:endParaRPr lang="ru-RU" b="1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стартовая масса используемых РН, т</a:t>
            </a:r>
          </a:p>
        </c:rich>
      </c:tx>
      <c:layout/>
      <c:spPr>
        <a:noFill/>
        <a:ln>
          <a:noFill/>
        </a:ln>
        <a:effectLst/>
      </c:spPr>
    </c:title>
    <c:plotArea>
      <c:layout/>
      <c:areaChart>
        <c:grouping val="stacked"/>
        <c:ser>
          <c:idx val="2"/>
          <c:order val="0"/>
          <c:tx>
            <c:strRef>
              <c:f>Цели!$D$1</c:f>
              <c:strCache>
                <c:ptCount val="1"/>
                <c:pt idx="0">
                  <c:v>mn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Цели!$A$5:$A$64</c:f>
              <c:numCache>
                <c:formatCode>General</c:formatCode>
                <c:ptCount val="6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</c:numCache>
            </c:numRef>
          </c:cat>
          <c:val>
            <c:numRef>
              <c:f>Цели!$D$5:$D$64</c:f>
              <c:numCache>
                <c:formatCode>0</c:formatCode>
                <c:ptCount val="60"/>
                <c:pt idx="0">
                  <c:v>1435</c:v>
                </c:pt>
                <c:pt idx="1">
                  <c:v>1513.1739999999998</c:v>
                </c:pt>
                <c:pt idx="2">
                  <c:v>922.30000000000007</c:v>
                </c:pt>
                <c:pt idx="3">
                  <c:v>690.1</c:v>
                </c:pt>
                <c:pt idx="4">
                  <c:v>2276.3100000000022</c:v>
                </c:pt>
                <c:pt idx="5">
                  <c:v>1949.5029611080431</c:v>
                </c:pt>
                <c:pt idx="6">
                  <c:v>3345.6883345095271</c:v>
                </c:pt>
                <c:pt idx="7">
                  <c:v>7090.5</c:v>
                </c:pt>
                <c:pt idx="8">
                  <c:v>11616.54</c:v>
                </c:pt>
                <c:pt idx="9">
                  <c:v>21279</c:v>
                </c:pt>
                <c:pt idx="10">
                  <c:v>5064.5</c:v>
                </c:pt>
                <c:pt idx="11">
                  <c:v>10749</c:v>
                </c:pt>
                <c:pt idx="12">
                  <c:v>9825</c:v>
                </c:pt>
                <c:pt idx="13">
                  <c:v>7233.3100000000013</c:v>
                </c:pt>
                <c:pt idx="14">
                  <c:v>3574</c:v>
                </c:pt>
                <c:pt idx="15">
                  <c:v>2443.77</c:v>
                </c:pt>
                <c:pt idx="16">
                  <c:v>2646</c:v>
                </c:pt>
                <c:pt idx="17">
                  <c:v>3045</c:v>
                </c:pt>
                <c:pt idx="18">
                  <c:v>3805</c:v>
                </c:pt>
                <c:pt idx="19">
                  <c:v>3185</c:v>
                </c:pt>
                <c:pt idx="20">
                  <c:v>3100</c:v>
                </c:pt>
                <c:pt idx="21">
                  <c:v>6004.2660000000014</c:v>
                </c:pt>
                <c:pt idx="22">
                  <c:v>8204.6362432645292</c:v>
                </c:pt>
                <c:pt idx="23">
                  <c:v>7358.2750823199076</c:v>
                </c:pt>
                <c:pt idx="24">
                  <c:v>10200.918730226613</c:v>
                </c:pt>
                <c:pt idx="25">
                  <c:v>15282.871119072403</c:v>
                </c:pt>
                <c:pt idx="26">
                  <c:v>5709.7688024057452</c:v>
                </c:pt>
                <c:pt idx="27">
                  <c:v>3805</c:v>
                </c:pt>
                <c:pt idx="28">
                  <c:v>7771.5651010883948</c:v>
                </c:pt>
                <c:pt idx="29">
                  <c:v>8212.7778965267025</c:v>
                </c:pt>
                <c:pt idx="30">
                  <c:v>10895.377617213106</c:v>
                </c:pt>
                <c:pt idx="31">
                  <c:v>9302.8149354818415</c:v>
                </c:pt>
                <c:pt idx="32">
                  <c:v>17770.38582158522</c:v>
                </c:pt>
                <c:pt idx="33">
                  <c:v>15070.370174788131</c:v>
                </c:pt>
                <c:pt idx="34">
                  <c:v>16335.447953723882</c:v>
                </c:pt>
                <c:pt idx="35">
                  <c:v>15678.930755287683</c:v>
                </c:pt>
                <c:pt idx="36">
                  <c:v>15965.668059511274</c:v>
                </c:pt>
                <c:pt idx="37">
                  <c:v>17709.381280814305</c:v>
                </c:pt>
                <c:pt idx="38">
                  <c:v>12237.584478422428</c:v>
                </c:pt>
                <c:pt idx="39">
                  <c:v>5832.4867038044695</c:v>
                </c:pt>
                <c:pt idx="40">
                  <c:v>13023.16499999999</c:v>
                </c:pt>
                <c:pt idx="41">
                  <c:v>15119.323095189337</c:v>
                </c:pt>
                <c:pt idx="42">
                  <c:v>12632.16499999999</c:v>
                </c:pt>
                <c:pt idx="43">
                  <c:v>4049.6329999999998</c:v>
                </c:pt>
                <c:pt idx="44">
                  <c:v>1866</c:v>
                </c:pt>
                <c:pt idx="45">
                  <c:v>4359.4411023454113</c:v>
                </c:pt>
                <c:pt idx="46">
                  <c:v>7644.8989999999994</c:v>
                </c:pt>
                <c:pt idx="47">
                  <c:v>7954.8989999999994</c:v>
                </c:pt>
                <c:pt idx="48">
                  <c:v>11207.949895234973</c:v>
                </c:pt>
                <c:pt idx="49">
                  <c:v>13474.98605416743</c:v>
                </c:pt>
                <c:pt idx="50">
                  <c:v>9223.5296153846066</c:v>
                </c:pt>
                <c:pt idx="51">
                  <c:v>11138.22174993481</c:v>
                </c:pt>
                <c:pt idx="52">
                  <c:v>4921.5318735773544</c:v>
                </c:pt>
                <c:pt idx="53">
                  <c:v>5159.3085061839183</c:v>
                </c:pt>
                <c:pt idx="54">
                  <c:v>5832.4481605717083</c:v>
                </c:pt>
                <c:pt idx="55">
                  <c:v>5182.8394704374214</c:v>
                </c:pt>
                <c:pt idx="56">
                  <c:v>5981.7379183870435</c:v>
                </c:pt>
                <c:pt idx="57">
                  <c:v>5599.5711747528221</c:v>
                </c:pt>
                <c:pt idx="58">
                  <c:v>4949.0774701456612</c:v>
                </c:pt>
                <c:pt idx="59">
                  <c:v>4350.0973686348925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82-4CE6-B4AA-C45EA806480B}"/>
            </c:ext>
          </c:extLst>
        </c:ser>
        <c:axId val="71029120"/>
        <c:axId val="71030656"/>
      </c:areaChart>
      <c:catAx>
        <c:axId val="7102912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30656"/>
        <c:crosses val="autoZero"/>
        <c:auto val="1"/>
        <c:lblAlgn val="ctr"/>
        <c:lblOffset val="100"/>
      </c:catAx>
      <c:valAx>
        <c:axId val="71030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29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marker>
            <c:symbol val="none"/>
          </c:marker>
          <c:trendline>
            <c:spPr>
              <a:ln w="28575">
                <a:solidFill>
                  <a:srgbClr val="00B050"/>
                </a:solidFill>
                <a:prstDash val="lgDashDot"/>
              </a:ln>
            </c:spPr>
            <c:trendlineType val="linear"/>
          </c:trendline>
          <c:cat>
            <c:numRef>
              <c:f>Цели!$A$5:$A$63</c:f>
              <c:numCache>
                <c:formatCode>General</c:formatCode>
                <c:ptCount val="59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</c:numCache>
            </c:numRef>
          </c:cat>
          <c:val>
            <c:numRef>
              <c:f>Цели!$H$5:$H$63</c:f>
              <c:numCache>
                <c:formatCode>0.0%</c:formatCode>
                <c:ptCount val="59"/>
                <c:pt idx="0">
                  <c:v>0.32158820499623353</c:v>
                </c:pt>
                <c:pt idx="1">
                  <c:v>0.30156292474030327</c:v>
                </c:pt>
                <c:pt idx="2">
                  <c:v>0.1059460999360166</c:v>
                </c:pt>
                <c:pt idx="3">
                  <c:v>8.3127672348081716E-2</c:v>
                </c:pt>
                <c:pt idx="4">
                  <c:v>0.15162342190905187</c:v>
                </c:pt>
                <c:pt idx="5">
                  <c:v>8.9047183841207994E-2</c:v>
                </c:pt>
                <c:pt idx="6">
                  <c:v>0.14365628369982328</c:v>
                </c:pt>
                <c:pt idx="7">
                  <c:v>0.25300485413924961</c:v>
                </c:pt>
                <c:pt idx="8">
                  <c:v>0.36375098131638767</c:v>
                </c:pt>
                <c:pt idx="9">
                  <c:v>0.47228180337651648</c:v>
                </c:pt>
                <c:pt idx="10">
                  <c:v>0.18001939993841437</c:v>
                </c:pt>
                <c:pt idx="11">
                  <c:v>0.30368314341011965</c:v>
                </c:pt>
                <c:pt idx="12">
                  <c:v>0.30388346364547092</c:v>
                </c:pt>
                <c:pt idx="13">
                  <c:v>0.21453357127061537</c:v>
                </c:pt>
                <c:pt idx="14">
                  <c:v>0.12724633937132795</c:v>
                </c:pt>
                <c:pt idx="15">
                  <c:v>7.5141683385009886E-2</c:v>
                </c:pt>
                <c:pt idx="16">
                  <c:v>8.4165777189840266E-2</c:v>
                </c:pt>
                <c:pt idx="17">
                  <c:v>9.5688336958700965E-2</c:v>
                </c:pt>
                <c:pt idx="18">
                  <c:v>0.11220867546166428</c:v>
                </c:pt>
                <c:pt idx="19">
                  <c:v>0.10597494386322567</c:v>
                </c:pt>
                <c:pt idx="20">
                  <c:v>0.10697879997669947</c:v>
                </c:pt>
                <c:pt idx="21">
                  <c:v>0.16099354032653221</c:v>
                </c:pt>
                <c:pt idx="22">
                  <c:v>0.19600146084930845</c:v>
                </c:pt>
                <c:pt idx="23">
                  <c:v>0.17254606095492661</c:v>
                </c:pt>
                <c:pt idx="24">
                  <c:v>0.21429719529408384</c:v>
                </c:pt>
                <c:pt idx="25">
                  <c:v>0.29288086373106942</c:v>
                </c:pt>
                <c:pt idx="26">
                  <c:v>0.16401896407189318</c:v>
                </c:pt>
                <c:pt idx="27">
                  <c:v>0.10227699502501052</c:v>
                </c:pt>
                <c:pt idx="28">
                  <c:v>0.1803787427744869</c:v>
                </c:pt>
                <c:pt idx="29">
                  <c:v>0.1976619017987937</c:v>
                </c:pt>
                <c:pt idx="30">
                  <c:v>0.22418810129430583</c:v>
                </c:pt>
                <c:pt idx="31">
                  <c:v>0.24167168054191893</c:v>
                </c:pt>
                <c:pt idx="32">
                  <c:v>0.39987813143875872</c:v>
                </c:pt>
                <c:pt idx="33">
                  <c:v>0.41422313794680132</c:v>
                </c:pt>
                <c:pt idx="34">
                  <c:v>0.37046972467050232</c:v>
                </c:pt>
                <c:pt idx="35">
                  <c:v>0.41127544334509991</c:v>
                </c:pt>
                <c:pt idx="36">
                  <c:v>0.41222286232818645</c:v>
                </c:pt>
                <c:pt idx="37">
                  <c:v>0.40559385643349971</c:v>
                </c:pt>
                <c:pt idx="38">
                  <c:v>0.36525943324431631</c:v>
                </c:pt>
                <c:pt idx="39">
                  <c:v>0.18416411997987342</c:v>
                </c:pt>
                <c:pt idx="40">
                  <c:v>0.32522095103610038</c:v>
                </c:pt>
                <c:pt idx="41">
                  <c:v>0.46286219042529581</c:v>
                </c:pt>
                <c:pt idx="42">
                  <c:v>0.38078940724747506</c:v>
                </c:pt>
                <c:pt idx="43">
                  <c:v>0.18029926067487287</c:v>
                </c:pt>
                <c:pt idx="44">
                  <c:v>9.2293958930078593E-2</c:v>
                </c:pt>
                <c:pt idx="45">
                  <c:v>0.18920888879933015</c:v>
                </c:pt>
                <c:pt idx="46">
                  <c:v>0.27251740935147406</c:v>
                </c:pt>
                <c:pt idx="47">
                  <c:v>0.26811833042972044</c:v>
                </c:pt>
                <c:pt idx="48">
                  <c:v>0.3394546052012925</c:v>
                </c:pt>
                <c:pt idx="49">
                  <c:v>0.35389034499124483</c:v>
                </c:pt>
                <c:pt idx="50">
                  <c:v>0.27127638121277103</c:v>
                </c:pt>
                <c:pt idx="51">
                  <c:v>0.29700892659475903</c:v>
                </c:pt>
                <c:pt idx="52">
                  <c:v>0.15444624390870448</c:v>
                </c:pt>
                <c:pt idx="53">
                  <c:v>0.17240945656887938</c:v>
                </c:pt>
                <c:pt idx="54">
                  <c:v>0.16864340451025461</c:v>
                </c:pt>
                <c:pt idx="55">
                  <c:v>0.15178389586644564</c:v>
                </c:pt>
                <c:pt idx="56">
                  <c:v>0.17630796705198651</c:v>
                </c:pt>
                <c:pt idx="57">
                  <c:v>0.15543148697265896</c:v>
                </c:pt>
                <c:pt idx="58">
                  <c:v>0.11533856058745161</c:v>
                </c:pt>
              </c:numCache>
            </c:numRef>
          </c:val>
        </c:ser>
        <c:marker val="1"/>
        <c:axId val="40493824"/>
        <c:axId val="40495360"/>
      </c:lineChart>
      <c:catAx>
        <c:axId val="40493824"/>
        <c:scaling>
          <c:orientation val="minMax"/>
        </c:scaling>
        <c:axPos val="b"/>
        <c:numFmt formatCode="General" sourceLinked="1"/>
        <c:tickLblPos val="nextTo"/>
        <c:crossAx val="40495360"/>
        <c:crosses val="autoZero"/>
        <c:auto val="1"/>
        <c:lblAlgn val="ctr"/>
        <c:lblOffset val="100"/>
      </c:catAx>
      <c:valAx>
        <c:axId val="40495360"/>
        <c:scaling>
          <c:orientation val="minMax"/>
        </c:scaling>
        <c:axPos val="l"/>
        <c:majorGridlines/>
        <c:numFmt formatCode="0.0%" sourceLinked="1"/>
        <c:tickLblPos val="nextTo"/>
        <c:crossAx val="404938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Доля</a:t>
            </a:r>
            <a:r>
              <a:rPr lang="ru-RU" baseline="0" dirty="0"/>
              <a:t> затрат </a:t>
            </a:r>
            <a:r>
              <a:rPr lang="ru-RU" baseline="0" dirty="0" smtClean="0"/>
              <a:t>в космическом бюджете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gradFill>
                <a:gsLst>
                  <a:gs pos="0">
                    <a:srgbClr val="DDEBCF"/>
                  </a:gs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dPt>
          <c:dPt>
            <c:idx val="2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0"/>
                  <c:y val="0.1157407407407411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388888888888889"/>
                </c:manualLayout>
              </c:layout>
              <c:showVal val="1"/>
            </c:dLbl>
            <c:dLbl>
              <c:idx val="2"/>
              <c:layout>
                <c:manualLayout>
                  <c:x val="-5.5555555555555558E-3"/>
                  <c:y val="0.1435185185185185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Бюджет!$E$43:$E$45</c:f>
              <c:strCache>
                <c:ptCount val="3"/>
                <c:pt idx="0">
                  <c:v>ESA</c:v>
                </c:pt>
                <c:pt idx="1">
                  <c:v>NASA</c:v>
                </c:pt>
                <c:pt idx="2">
                  <c:v>Роскосмос</c:v>
                </c:pt>
              </c:strCache>
            </c:strRef>
          </c:cat>
          <c:val>
            <c:numRef>
              <c:f>Бюджет!$F$43:$F$45</c:f>
              <c:numCache>
                <c:formatCode>0%</c:formatCode>
                <c:ptCount val="3"/>
                <c:pt idx="0">
                  <c:v>0.11428571428571467</c:v>
                </c:pt>
                <c:pt idx="1">
                  <c:v>0.15789473684210648</c:v>
                </c:pt>
                <c:pt idx="2">
                  <c:v>0.33000000000000146</c:v>
                </c:pt>
              </c:numCache>
            </c:numRef>
          </c:val>
        </c:ser>
        <c:axId val="41530112"/>
        <c:axId val="41531648"/>
      </c:barChart>
      <c:catAx>
        <c:axId val="41530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1531648"/>
        <c:crosses val="autoZero"/>
        <c:auto val="1"/>
        <c:lblAlgn val="ctr"/>
        <c:lblOffset val="100"/>
      </c:catAx>
      <c:valAx>
        <c:axId val="41531648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153011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Общие затраты на МКС, млрд. $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'[Пилотируемые полеты.xlsx]Лист2'!$A$2:$A$6</c:f>
              <c:strCache>
                <c:ptCount val="5"/>
                <c:pt idx="0">
                  <c:v>США</c:v>
                </c:pt>
                <c:pt idx="1">
                  <c:v>РФ</c:v>
                </c:pt>
                <c:pt idx="2">
                  <c:v>Европа</c:v>
                </c:pt>
                <c:pt idx="3">
                  <c:v>Япония</c:v>
                </c:pt>
                <c:pt idx="4">
                  <c:v>Канада</c:v>
                </c:pt>
              </c:strCache>
            </c:strRef>
          </c:cat>
          <c:val>
            <c:numRef>
              <c:f>'[Пилотируемые полеты.xlsx]Лист2'!$B$2:$B$6</c:f>
              <c:numCache>
                <c:formatCode>General</c:formatCode>
                <c:ptCount val="5"/>
                <c:pt idx="0">
                  <c:v>110</c:v>
                </c:pt>
                <c:pt idx="1">
                  <c:v>12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gapWidth val="219"/>
        <c:overlap val="-27"/>
        <c:axId val="41031552"/>
        <c:axId val="41033088"/>
      </c:barChart>
      <c:catAx>
        <c:axId val="41031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1033088"/>
        <c:crosses val="autoZero"/>
        <c:auto val="1"/>
        <c:lblAlgn val="ctr"/>
        <c:lblOffset val="100"/>
      </c:catAx>
      <c:valAx>
        <c:axId val="410330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1031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Утвержденные пилотируемые программы</a:t>
            </a:r>
            <a:endParaRPr lang="ru-RU" sz="18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'2016 вар (сокр) (2)'!$D$26:$D$30</c:f>
              <c:strCache>
                <c:ptCount val="5"/>
                <c:pt idx="0">
                  <c:v>МКС (Эксплуатация)</c:v>
                </c:pt>
                <c:pt idx="1">
                  <c:v>ППТК</c:v>
                </c:pt>
                <c:pt idx="2">
                  <c:v>МКС (Модули)</c:v>
                </c:pt>
                <c:pt idx="3">
                  <c:v>МКС (Наука)</c:v>
                </c:pt>
                <c:pt idx="4">
                  <c:v>ППОИ (Косморобот)</c:v>
                </c:pt>
              </c:strCache>
            </c:strRef>
          </c:cat>
          <c:val>
            <c:numRef>
              <c:f>'2016 вар (сокр) (2)'!$E$26:$E$30</c:f>
              <c:numCache>
                <c:formatCode>0%</c:formatCode>
                <c:ptCount val="5"/>
                <c:pt idx="0">
                  <c:v>0.7662130270531059</c:v>
                </c:pt>
                <c:pt idx="1">
                  <c:v>0.17537576132402333</c:v>
                </c:pt>
                <c:pt idx="2">
                  <c:v>3.7965858705153815E-2</c:v>
                </c:pt>
                <c:pt idx="3">
                  <c:v>1.2691676128962633E-2</c:v>
                </c:pt>
                <c:pt idx="4">
                  <c:v>7.7536767887572671E-3</c:v>
                </c:pt>
              </c:numCache>
            </c:numRef>
          </c:val>
        </c:ser>
      </c:pie3DChart>
    </c:plotArea>
    <c:legend>
      <c:legendPos val="b"/>
      <c:legendEntry>
        <c:idx val="1"/>
        <c:txPr>
          <a:bodyPr/>
          <a:lstStyle/>
          <a:p>
            <a:pPr>
              <a:defRPr strike="sngStrike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trike="sngStrike"/>
            </a:pPr>
            <a:endParaRPr lang="ru-RU"/>
          </a:p>
        </c:txPr>
      </c:legendEntry>
      <c:layout/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scatterChart>
        <c:scatterStyle val="smoothMarker"/>
        <c:ser>
          <c:idx val="0"/>
          <c:order val="0"/>
          <c:tx>
            <c:strRef>
              <c:f>Лист2!$D$1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Лист2!$C$2:$C$26</c:f>
              <c:numCache>
                <c:formatCode>General</c:formatCode>
                <c:ptCount val="2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</c:numCache>
            </c:numRef>
          </c:xVal>
          <c:yVal>
            <c:numRef>
              <c:f>Лист2!$D$2:$D$26</c:f>
              <c:numCache>
                <c:formatCode>0</c:formatCode>
                <c:ptCount val="25"/>
                <c:pt idx="0">
                  <c:v>2772.588722239781</c:v>
                </c:pt>
                <c:pt idx="1">
                  <c:v>5545.1774444795637</c:v>
                </c:pt>
                <c:pt idx="2">
                  <c:v>7167.0378769122181</c:v>
                </c:pt>
                <c:pt idx="3">
                  <c:v>8317.7661667193424</c:v>
                </c:pt>
                <c:pt idx="4">
                  <c:v>9210.3403719761827</c:v>
                </c:pt>
                <c:pt idx="5">
                  <c:v>9939.6265991520049</c:v>
                </c:pt>
                <c:pt idx="6">
                  <c:v>10556.229318461033</c:v>
                </c:pt>
                <c:pt idx="7">
                  <c:v>11090.354888959124</c:v>
                </c:pt>
                <c:pt idx="8">
                  <c:v>11561.487031584653</c:v>
                </c:pt>
                <c:pt idx="9">
                  <c:v>11982.929094215964</c:v>
                </c:pt>
                <c:pt idx="10">
                  <c:v>12364.16981343326</c:v>
                </c:pt>
                <c:pt idx="11">
                  <c:v>12712.215321391786</c:v>
                </c:pt>
                <c:pt idx="12">
                  <c:v>13032.386152085925</c:v>
                </c:pt>
                <c:pt idx="13">
                  <c:v>13328.818040700815</c:v>
                </c:pt>
                <c:pt idx="14">
                  <c:v>13604.789526648621</c:v>
                </c:pt>
                <c:pt idx="15">
                  <c:v>13862.943611198909</c:v>
                </c:pt>
                <c:pt idx="16">
                  <c:v>14105.442098464646</c:v>
                </c:pt>
                <c:pt idx="17">
                  <c:v>14334.07575382444</c:v>
                </c:pt>
                <c:pt idx="18">
                  <c:v>14550.344638905544</c:v>
                </c:pt>
                <c:pt idx="19">
                  <c:v>14755.517816455746</c:v>
                </c:pt>
                <c:pt idx="20">
                  <c:v>14950.678473133474</c:v>
                </c:pt>
                <c:pt idx="21">
                  <c:v>15136.75853567304</c:v>
                </c:pt>
                <c:pt idx="22">
                  <c:v>15314.565585956376</c:v>
                </c:pt>
                <c:pt idx="23">
                  <c:v>15484.804043631564</c:v>
                </c:pt>
                <c:pt idx="24">
                  <c:v>15648.092021712588</c:v>
                </c:pt>
              </c:numCache>
            </c:numRef>
          </c:yVal>
          <c:smooth val="1"/>
        </c:ser>
        <c:axId val="41557376"/>
        <c:axId val="41591936"/>
      </c:scatterChart>
      <c:valAx>
        <c:axId val="41557376"/>
        <c:scaling>
          <c:orientation val="minMax"/>
        </c:scaling>
        <c:axPos val="b"/>
        <c:numFmt formatCode="General" sourceLinked="1"/>
        <c:tickLblPos val="nextTo"/>
        <c:crossAx val="41591936"/>
        <c:crosses val="autoZero"/>
        <c:crossBetween val="midCat"/>
      </c:valAx>
      <c:valAx>
        <c:axId val="41591936"/>
        <c:scaling>
          <c:orientation val="minMax"/>
        </c:scaling>
        <c:axPos val="l"/>
        <c:majorGridlines/>
        <c:numFmt formatCode="0" sourceLinked="1"/>
        <c:tickLblPos val="nextTo"/>
        <c:crossAx val="41557376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3259-37FD-4C2C-B66F-1017C978A8F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19487-9115-453F-8EBF-DE8FA5C33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3043B-B366-4284-8308-F07D108BB45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AD40E2-184A-4388-91AF-65E22615FB26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AD40E2-184A-4388-91AF-65E22615FB2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AD40E2-184A-4388-91AF-65E22615FB26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20CB5-7EF1-4A35-A136-D49E995BC2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19487-9115-453F-8EBF-DE8FA5C337A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___WRK\__&#1055;&#1055;&#1055;\Rama%20-%20HQ%20version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stellar-flight.ru/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www.mosspace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van-moiseyev.livejournal.com/" TargetMode="External"/><Relationship Id="rId5" Type="http://schemas.openxmlformats.org/officeDocument/2006/relationships/hyperlink" Target="http://path-2.interstellar-flight.ru/" TargetMode="External"/><Relationship Id="rId4" Type="http://schemas.openxmlformats.org/officeDocument/2006/relationships/hyperlink" Target="mailto:i_mois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439333"/>
            <a:ext cx="9144000" cy="437726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indent="0" algn="ctr">
              <a:buNone/>
            </a:pPr>
            <a:r>
              <a:rPr lang="ru-RU" sz="3600" strike="sngStrike" dirty="0" smtClean="0"/>
              <a:t/>
            </a:r>
            <a:br>
              <a:rPr lang="ru-RU" sz="3600" strike="sngStrike" dirty="0" smtClean="0"/>
            </a:br>
            <a:r>
              <a:rPr lang="ru-RU" sz="4400" dirty="0" smtClean="0"/>
              <a:t>Проблемы</a:t>
            </a:r>
            <a:br>
              <a:rPr lang="ru-RU" sz="4400" dirty="0" smtClean="0"/>
            </a:br>
            <a:r>
              <a:rPr lang="ru-RU" sz="4400" dirty="0" smtClean="0"/>
              <a:t>и</a:t>
            </a:r>
            <a:br>
              <a:rPr lang="ru-RU" sz="4400" dirty="0" smtClean="0"/>
            </a:br>
            <a:r>
              <a:rPr lang="ru-RU" sz="4400" dirty="0" smtClean="0"/>
              <a:t> перспективы </a:t>
            </a:r>
            <a:br>
              <a:rPr lang="ru-RU" sz="44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российской и мировой пилотируемой  космонавтики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5963791"/>
            <a:ext cx="9144000" cy="356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08.10.2019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1534" y="227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Проблемы российской пилотируемой  космонавтики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38376" y="4045647"/>
          <a:ext cx="5919470" cy="2192655"/>
        </p:xfrm>
        <a:graphic>
          <a:graphicData uri="http://schemas.openxmlformats.org/drawingml/2006/table">
            <a:tbl>
              <a:tblPr/>
              <a:tblGrid>
                <a:gridCol w="1238885"/>
                <a:gridCol w="2430145"/>
                <a:gridCol w="2250440"/>
              </a:tblGrid>
              <a:tr h="277495">
                <a:tc>
                  <a:txBody>
                    <a:bodyPr/>
                    <a:lstStyle/>
                    <a:p>
                      <a:pPr indent="0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Arial Unicode MS"/>
                        </a:rPr>
                        <a:t>Проблемы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5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Arial Unicode MS"/>
                        </a:rPr>
                        <a:t>Внутренние </a:t>
                      </a:r>
                      <a:endParaRPr lang="ru-RU" sz="12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45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Arial Unicode MS"/>
                        </a:rPr>
                        <a:t>Внешние </a:t>
                      </a:r>
                      <a:endParaRPr lang="ru-RU" sz="12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indent="0" algn="just">
                        <a:spcAft>
                          <a:spcPts val="45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Arial Unicode MS"/>
                        </a:rPr>
                        <a:t>Политические </a:t>
                      </a:r>
                      <a:endParaRPr lang="ru-RU" sz="12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Недостаточная отработка  стратегических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Arial Unicode MS"/>
                        </a:rPr>
                        <a:t>установок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Arial Unicode MS"/>
                        </a:rPr>
                        <a:t>целеуказание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Arial Unicode MS"/>
                        </a:rPr>
                        <a:t>),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Arial Unicode MS"/>
                        </a:rPr>
                        <a:t> падение активного интереса общества.</a:t>
                      </a:r>
                      <a:endParaRPr lang="ru-RU" sz="12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"Режим санкций". 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415">
                <a:tc>
                  <a:txBody>
                    <a:bodyPr/>
                    <a:lstStyle/>
                    <a:p>
                      <a:pPr indent="0" algn="just">
                        <a:spcAft>
                          <a:spcPts val="45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Arial Unicode MS"/>
                        </a:rPr>
                        <a:t>Экономические </a:t>
                      </a:r>
                      <a:endParaRPr lang="ru-RU" sz="12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Снижение бюджетного финансирования. 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Вытеснение РФ с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Arial Unicode MS"/>
                        </a:rPr>
                        <a:t>международного космического рынка. </a:t>
                      </a:r>
                      <a:endParaRPr lang="ru-RU" sz="12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indent="0" algn="just">
                        <a:spcAft>
                          <a:spcPts val="45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Arial Unicode MS"/>
                        </a:rPr>
                        <a:t>Технические </a:t>
                      </a:r>
                      <a:endParaRPr lang="ru-RU" sz="12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Низкая производительность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Arial Unicode MS"/>
                        </a:rPr>
                        <a:t>труда,</a:t>
                      </a:r>
                    </a:p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Arial Unicode MS"/>
                        </a:rPr>
                        <a:t>Низкий уровень научно-исследовательских работ. </a:t>
                      </a:r>
                      <a:endParaRPr lang="ru-RU" sz="12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Технологическое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Arial Unicode MS"/>
                        </a:rPr>
                        <a:t>отставание,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Arial Unicode MS"/>
                        </a:rPr>
                        <a:t>в первую очередь – целевой аппаратуры. </a:t>
                      </a:r>
                    </a:p>
                  </a:txBody>
                  <a:tcPr marL="68580" marR="68580" marT="7620" marB="0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4199" y="1661585"/>
            <a:ext cx="812799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   Неэффективная система государственного управления (</a:t>
            </a:r>
            <a:r>
              <a:rPr lang="ru-RU" dirty="0" err="1" smtClean="0"/>
              <a:t>госкорпорация</a:t>
            </a:r>
            <a:r>
              <a:rPr lang="ru-RU" dirty="0" smtClean="0"/>
              <a:t>).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   Некомпетентное руководство космической отраслью РФ.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   Ускоряющийся процесс потери компетенций, прекращение производство космических модулей в РФ (2014 г.).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ru-RU" dirty="0" smtClean="0"/>
              <a:t>   Оптимальная стратегия российской пилотируемой  космонавтики сильно зависит от решений NASA и Президента США.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1534" y="2271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Проблемы мировой пилотируемой  космонавтики</a:t>
            </a:r>
            <a:endParaRPr lang="ru-RU" dirty="0"/>
          </a:p>
        </p:txBody>
      </p:sp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54234" y="1017886"/>
            <a:ext cx="6235532" cy="439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98601" y="5595047"/>
            <a:ext cx="3217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Неэффективность</a:t>
            </a:r>
          </a:p>
          <a:p>
            <a:pPr lvl="0" algn="ctr"/>
            <a:r>
              <a:rPr lang="ru-RU" b="1" dirty="0" smtClean="0"/>
              <a:t>стратегического</a:t>
            </a:r>
          </a:p>
          <a:p>
            <a:pPr lvl="0" algn="ctr"/>
            <a:r>
              <a:rPr lang="ru-RU" b="1" dirty="0" smtClean="0"/>
              <a:t>планирования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28662" y="934940"/>
            <a:ext cx="7929618" cy="49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7132" rIns="91440" bIns="5713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любой стратегии основывается на понимании цели и методов ее достижения.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Arial Unicode MS" pitchFamily="34" charset="-128"/>
              </a:rPr>
              <a:t>Ц</a:t>
            </a:r>
            <a:r>
              <a:rPr lang="ru-RU" sz="2800" b="1" dirty="0" smtClean="0" bmk="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Arial Unicode MS" pitchFamily="34" charset="-128"/>
              </a:rPr>
              <a:t>ель</a:t>
            </a:r>
            <a:r>
              <a:rPr lang="ru-RU" b="1" dirty="0" smtClean="0" bmk="">
                <a:solidFill>
                  <a:srgbClr val="92D050"/>
                </a:solidFill>
                <a:latin typeface="Calibri" pitchFamily="34" charset="0"/>
                <a:ea typeface="Times New Roman" pitchFamily="18" charset="0"/>
                <a:cs typeface="Arial Unicode MS" pitchFamily="34" charset="-128"/>
              </a:rPr>
              <a:t>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двигаться в дальний космос?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какой-либо экономический эффект нельзя рассчитывать, так как мы отдаляемся от Земли, а чем дальше мы от нее удаляемся – тем сложнее и дороже использовать результаты в земной экономике.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может считаться удовлетворительным ответ о поиске «запасной планеты», месте, куда человечество может переселиться в случае гибели жизни на Земле. Если это и возможно, то только в очень отдаленном будущем и рассматривать такой вариант можно только основываясь на потенциале этого отдаленного будущего, который является непредсказуемым.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показывает вся история Цивилизации, стремление к изучению окружающих пространств является безусловным инстинктом Человека. Человечество неизбежно будет продвигаться в космос просто потому, что человек так устроен.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тогда основной задачей стратегического планирования становится задача двигаться дальше, быстрее и с наименьшими затратами.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8734" y="1340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Философско-стратегическое.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1534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Концепция конечной цели</a:t>
            </a:r>
            <a:endParaRPr lang="ru-RU" b="1" dirty="0"/>
          </a:p>
        </p:txBody>
      </p:sp>
      <p:pic>
        <p:nvPicPr>
          <p:cNvPr id="40962" name="Picture 2" descr="Milky Way full annotated russia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72867" y="808566"/>
            <a:ext cx="1498599" cy="1498599"/>
          </a:xfrm>
          <a:prstGeom prst="rect">
            <a:avLst/>
          </a:prstGeom>
          <a:noFill/>
        </p:spPr>
      </p:pic>
      <p:pic>
        <p:nvPicPr>
          <p:cNvPr id="40964" name="Picture 4" descr="http://epizodsspace.airbase.ru/bibl/oblojki/k/kosmonavtika-predlojeno-9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17738" y="4233333"/>
            <a:ext cx="1598481" cy="2463800"/>
          </a:xfrm>
          <a:prstGeom prst="rect">
            <a:avLst/>
          </a:prstGeom>
          <a:noFill/>
        </p:spPr>
      </p:pic>
      <p:pic>
        <p:nvPicPr>
          <p:cNvPr id="40966" name="Picture 6" descr="http://oruzhie.info/images/stories/r-7-8k71-raketa/r-7-8k71-ballisticheskaya-raketa-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9442" y="5366743"/>
            <a:ext cx="911225" cy="1330389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193800" y="2311400"/>
            <a:ext cx="6036733" cy="4250267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1286933" y="2514600"/>
            <a:ext cx="5630334" cy="4030133"/>
          </a:xfrm>
          <a:custGeom>
            <a:avLst/>
            <a:gdLst>
              <a:gd name="connsiteX0" fmla="*/ 0 w 5630334"/>
              <a:gd name="connsiteY0" fmla="*/ 3843867 h 4030133"/>
              <a:gd name="connsiteX1" fmla="*/ 16934 w 5630334"/>
              <a:gd name="connsiteY1" fmla="*/ 3742267 h 4030133"/>
              <a:gd name="connsiteX2" fmla="*/ 33867 w 5630334"/>
              <a:gd name="connsiteY2" fmla="*/ 3674533 h 4030133"/>
              <a:gd name="connsiteX3" fmla="*/ 42334 w 5630334"/>
              <a:gd name="connsiteY3" fmla="*/ 3640667 h 4030133"/>
              <a:gd name="connsiteX4" fmla="*/ 50800 w 5630334"/>
              <a:gd name="connsiteY4" fmla="*/ 3564467 h 4030133"/>
              <a:gd name="connsiteX5" fmla="*/ 67734 w 5630334"/>
              <a:gd name="connsiteY5" fmla="*/ 3505200 h 4030133"/>
              <a:gd name="connsiteX6" fmla="*/ 93134 w 5630334"/>
              <a:gd name="connsiteY6" fmla="*/ 3640667 h 4030133"/>
              <a:gd name="connsiteX7" fmla="*/ 110067 w 5630334"/>
              <a:gd name="connsiteY7" fmla="*/ 3674533 h 4030133"/>
              <a:gd name="connsiteX8" fmla="*/ 143934 w 5630334"/>
              <a:gd name="connsiteY8" fmla="*/ 3716867 h 4030133"/>
              <a:gd name="connsiteX9" fmla="*/ 169334 w 5630334"/>
              <a:gd name="connsiteY9" fmla="*/ 3733800 h 4030133"/>
              <a:gd name="connsiteX10" fmla="*/ 245534 w 5630334"/>
              <a:gd name="connsiteY10" fmla="*/ 3793067 h 4030133"/>
              <a:gd name="connsiteX11" fmla="*/ 270934 w 5630334"/>
              <a:gd name="connsiteY11" fmla="*/ 3818467 h 4030133"/>
              <a:gd name="connsiteX12" fmla="*/ 321734 w 5630334"/>
              <a:gd name="connsiteY12" fmla="*/ 3852333 h 4030133"/>
              <a:gd name="connsiteX13" fmla="*/ 338667 w 5630334"/>
              <a:gd name="connsiteY13" fmla="*/ 3869267 h 4030133"/>
              <a:gd name="connsiteX14" fmla="*/ 364067 w 5630334"/>
              <a:gd name="connsiteY14" fmla="*/ 3886200 h 4030133"/>
              <a:gd name="connsiteX15" fmla="*/ 397934 w 5630334"/>
              <a:gd name="connsiteY15" fmla="*/ 3928533 h 4030133"/>
              <a:gd name="connsiteX16" fmla="*/ 423334 w 5630334"/>
              <a:gd name="connsiteY16" fmla="*/ 3937000 h 4030133"/>
              <a:gd name="connsiteX17" fmla="*/ 474134 w 5630334"/>
              <a:gd name="connsiteY17" fmla="*/ 3979333 h 4030133"/>
              <a:gd name="connsiteX18" fmla="*/ 491067 w 5630334"/>
              <a:gd name="connsiteY18" fmla="*/ 3996267 h 4030133"/>
              <a:gd name="connsiteX19" fmla="*/ 508000 w 5630334"/>
              <a:gd name="connsiteY19" fmla="*/ 4021667 h 4030133"/>
              <a:gd name="connsiteX20" fmla="*/ 533400 w 5630334"/>
              <a:gd name="connsiteY20" fmla="*/ 4030133 h 4030133"/>
              <a:gd name="connsiteX21" fmla="*/ 550334 w 5630334"/>
              <a:gd name="connsiteY21" fmla="*/ 4013200 h 4030133"/>
              <a:gd name="connsiteX22" fmla="*/ 567267 w 5630334"/>
              <a:gd name="connsiteY22" fmla="*/ 3953933 h 4030133"/>
              <a:gd name="connsiteX23" fmla="*/ 584200 w 5630334"/>
              <a:gd name="connsiteY23" fmla="*/ 3894667 h 4030133"/>
              <a:gd name="connsiteX24" fmla="*/ 584200 w 5630334"/>
              <a:gd name="connsiteY24" fmla="*/ 3217333 h 4030133"/>
              <a:gd name="connsiteX25" fmla="*/ 601134 w 5630334"/>
              <a:gd name="connsiteY25" fmla="*/ 3268133 h 4030133"/>
              <a:gd name="connsiteX26" fmla="*/ 626534 w 5630334"/>
              <a:gd name="connsiteY26" fmla="*/ 3310467 h 4030133"/>
              <a:gd name="connsiteX27" fmla="*/ 643467 w 5630334"/>
              <a:gd name="connsiteY27" fmla="*/ 3352800 h 4030133"/>
              <a:gd name="connsiteX28" fmla="*/ 685800 w 5630334"/>
              <a:gd name="connsiteY28" fmla="*/ 3412067 h 4030133"/>
              <a:gd name="connsiteX29" fmla="*/ 728134 w 5630334"/>
              <a:gd name="connsiteY29" fmla="*/ 3479800 h 4030133"/>
              <a:gd name="connsiteX30" fmla="*/ 753534 w 5630334"/>
              <a:gd name="connsiteY30" fmla="*/ 3522133 h 4030133"/>
              <a:gd name="connsiteX31" fmla="*/ 795867 w 5630334"/>
              <a:gd name="connsiteY31" fmla="*/ 3564467 h 4030133"/>
              <a:gd name="connsiteX32" fmla="*/ 855134 w 5630334"/>
              <a:gd name="connsiteY32" fmla="*/ 3632200 h 4030133"/>
              <a:gd name="connsiteX33" fmla="*/ 880534 w 5630334"/>
              <a:gd name="connsiteY33" fmla="*/ 3640667 h 4030133"/>
              <a:gd name="connsiteX34" fmla="*/ 939800 w 5630334"/>
              <a:gd name="connsiteY34" fmla="*/ 3666067 h 4030133"/>
              <a:gd name="connsiteX35" fmla="*/ 965200 w 5630334"/>
              <a:gd name="connsiteY35" fmla="*/ 3683000 h 4030133"/>
              <a:gd name="connsiteX36" fmla="*/ 1016000 w 5630334"/>
              <a:gd name="connsiteY36" fmla="*/ 3691467 h 4030133"/>
              <a:gd name="connsiteX37" fmla="*/ 1049867 w 5630334"/>
              <a:gd name="connsiteY37" fmla="*/ 3699933 h 4030133"/>
              <a:gd name="connsiteX38" fmla="*/ 1092200 w 5630334"/>
              <a:gd name="connsiteY38" fmla="*/ 3691467 h 4030133"/>
              <a:gd name="connsiteX39" fmla="*/ 1100667 w 5630334"/>
              <a:gd name="connsiteY39" fmla="*/ 3666067 h 4030133"/>
              <a:gd name="connsiteX40" fmla="*/ 1117600 w 5630334"/>
              <a:gd name="connsiteY40" fmla="*/ 3640667 h 4030133"/>
              <a:gd name="connsiteX41" fmla="*/ 1151467 w 5630334"/>
              <a:gd name="connsiteY41" fmla="*/ 3556000 h 4030133"/>
              <a:gd name="connsiteX42" fmla="*/ 1168400 w 5630334"/>
              <a:gd name="connsiteY42" fmla="*/ 3496733 h 4030133"/>
              <a:gd name="connsiteX43" fmla="*/ 1185334 w 5630334"/>
              <a:gd name="connsiteY43" fmla="*/ 3420533 h 4030133"/>
              <a:gd name="connsiteX44" fmla="*/ 1193800 w 5630334"/>
              <a:gd name="connsiteY44" fmla="*/ 3395133 h 4030133"/>
              <a:gd name="connsiteX45" fmla="*/ 1202267 w 5630334"/>
              <a:gd name="connsiteY45" fmla="*/ 3352800 h 4030133"/>
              <a:gd name="connsiteX46" fmla="*/ 1219200 w 5630334"/>
              <a:gd name="connsiteY46" fmla="*/ 3276600 h 4030133"/>
              <a:gd name="connsiteX47" fmla="*/ 1227667 w 5630334"/>
              <a:gd name="connsiteY47" fmla="*/ 3217333 h 4030133"/>
              <a:gd name="connsiteX48" fmla="*/ 1244600 w 5630334"/>
              <a:gd name="connsiteY48" fmla="*/ 3149600 h 4030133"/>
              <a:gd name="connsiteX49" fmla="*/ 1253067 w 5630334"/>
              <a:gd name="connsiteY49" fmla="*/ 3107267 h 4030133"/>
              <a:gd name="connsiteX50" fmla="*/ 1244600 w 5630334"/>
              <a:gd name="connsiteY50" fmla="*/ 2810933 h 4030133"/>
              <a:gd name="connsiteX51" fmla="*/ 1202267 w 5630334"/>
              <a:gd name="connsiteY51" fmla="*/ 2734733 h 4030133"/>
              <a:gd name="connsiteX52" fmla="*/ 1185334 w 5630334"/>
              <a:gd name="connsiteY52" fmla="*/ 2709333 h 4030133"/>
              <a:gd name="connsiteX53" fmla="*/ 1168400 w 5630334"/>
              <a:gd name="connsiteY53" fmla="*/ 2675467 h 4030133"/>
              <a:gd name="connsiteX54" fmla="*/ 1151467 w 5630334"/>
              <a:gd name="connsiteY54" fmla="*/ 2650067 h 4030133"/>
              <a:gd name="connsiteX55" fmla="*/ 1185334 w 5630334"/>
              <a:gd name="connsiteY55" fmla="*/ 2667000 h 4030133"/>
              <a:gd name="connsiteX56" fmla="*/ 1253067 w 5630334"/>
              <a:gd name="connsiteY56" fmla="*/ 2683933 h 4030133"/>
              <a:gd name="connsiteX57" fmla="*/ 1278467 w 5630334"/>
              <a:gd name="connsiteY57" fmla="*/ 2692400 h 4030133"/>
              <a:gd name="connsiteX58" fmla="*/ 1312334 w 5630334"/>
              <a:gd name="connsiteY58" fmla="*/ 2709333 h 4030133"/>
              <a:gd name="connsiteX59" fmla="*/ 1346200 w 5630334"/>
              <a:gd name="connsiteY59" fmla="*/ 2717800 h 4030133"/>
              <a:gd name="connsiteX60" fmla="*/ 1380067 w 5630334"/>
              <a:gd name="connsiteY60" fmla="*/ 2734733 h 4030133"/>
              <a:gd name="connsiteX61" fmla="*/ 1422400 w 5630334"/>
              <a:gd name="connsiteY61" fmla="*/ 2751667 h 4030133"/>
              <a:gd name="connsiteX62" fmla="*/ 1456267 w 5630334"/>
              <a:gd name="connsiteY62" fmla="*/ 2768600 h 4030133"/>
              <a:gd name="connsiteX63" fmla="*/ 1498600 w 5630334"/>
              <a:gd name="connsiteY63" fmla="*/ 2785533 h 4030133"/>
              <a:gd name="connsiteX64" fmla="*/ 1532467 w 5630334"/>
              <a:gd name="connsiteY64" fmla="*/ 2794000 h 4030133"/>
              <a:gd name="connsiteX65" fmla="*/ 1625600 w 5630334"/>
              <a:gd name="connsiteY65" fmla="*/ 2836333 h 4030133"/>
              <a:gd name="connsiteX66" fmla="*/ 1718734 w 5630334"/>
              <a:gd name="connsiteY66" fmla="*/ 2870200 h 4030133"/>
              <a:gd name="connsiteX67" fmla="*/ 1752600 w 5630334"/>
              <a:gd name="connsiteY67" fmla="*/ 2887133 h 4030133"/>
              <a:gd name="connsiteX68" fmla="*/ 1786467 w 5630334"/>
              <a:gd name="connsiteY68" fmla="*/ 2895600 h 4030133"/>
              <a:gd name="connsiteX69" fmla="*/ 1828800 w 5630334"/>
              <a:gd name="connsiteY69" fmla="*/ 2912533 h 4030133"/>
              <a:gd name="connsiteX70" fmla="*/ 1862667 w 5630334"/>
              <a:gd name="connsiteY70" fmla="*/ 2921000 h 4030133"/>
              <a:gd name="connsiteX71" fmla="*/ 1905000 w 5630334"/>
              <a:gd name="connsiteY71" fmla="*/ 2937933 h 4030133"/>
              <a:gd name="connsiteX72" fmla="*/ 1989667 w 5630334"/>
              <a:gd name="connsiteY72" fmla="*/ 2954867 h 4030133"/>
              <a:gd name="connsiteX73" fmla="*/ 2032000 w 5630334"/>
              <a:gd name="connsiteY73" fmla="*/ 2971800 h 4030133"/>
              <a:gd name="connsiteX74" fmla="*/ 2108200 w 5630334"/>
              <a:gd name="connsiteY74" fmla="*/ 2980267 h 4030133"/>
              <a:gd name="connsiteX75" fmla="*/ 2286000 w 5630334"/>
              <a:gd name="connsiteY75" fmla="*/ 2971800 h 4030133"/>
              <a:gd name="connsiteX76" fmla="*/ 2294467 w 5630334"/>
              <a:gd name="connsiteY76" fmla="*/ 2675467 h 4030133"/>
              <a:gd name="connsiteX77" fmla="*/ 2311400 w 5630334"/>
              <a:gd name="connsiteY77" fmla="*/ 2573867 h 4030133"/>
              <a:gd name="connsiteX78" fmla="*/ 2319867 w 5630334"/>
              <a:gd name="connsiteY78" fmla="*/ 2506133 h 4030133"/>
              <a:gd name="connsiteX79" fmla="*/ 2336800 w 5630334"/>
              <a:gd name="connsiteY79" fmla="*/ 2421467 h 4030133"/>
              <a:gd name="connsiteX80" fmla="*/ 2362200 w 5630334"/>
              <a:gd name="connsiteY80" fmla="*/ 2294467 h 4030133"/>
              <a:gd name="connsiteX81" fmla="*/ 2370667 w 5630334"/>
              <a:gd name="connsiteY81" fmla="*/ 2260600 h 4030133"/>
              <a:gd name="connsiteX82" fmla="*/ 2379134 w 5630334"/>
              <a:gd name="connsiteY82" fmla="*/ 2201333 h 4030133"/>
              <a:gd name="connsiteX83" fmla="*/ 2387600 w 5630334"/>
              <a:gd name="connsiteY83" fmla="*/ 2175933 h 4030133"/>
              <a:gd name="connsiteX84" fmla="*/ 2396067 w 5630334"/>
              <a:gd name="connsiteY84" fmla="*/ 2133600 h 4030133"/>
              <a:gd name="connsiteX85" fmla="*/ 2404534 w 5630334"/>
              <a:gd name="connsiteY85" fmla="*/ 1981200 h 4030133"/>
              <a:gd name="connsiteX86" fmla="*/ 2429934 w 5630334"/>
              <a:gd name="connsiteY86" fmla="*/ 1972733 h 4030133"/>
              <a:gd name="connsiteX87" fmla="*/ 2480734 w 5630334"/>
              <a:gd name="connsiteY87" fmla="*/ 2023533 h 4030133"/>
              <a:gd name="connsiteX88" fmla="*/ 2590800 w 5630334"/>
              <a:gd name="connsiteY88" fmla="*/ 2082800 h 4030133"/>
              <a:gd name="connsiteX89" fmla="*/ 2633134 w 5630334"/>
              <a:gd name="connsiteY89" fmla="*/ 2091267 h 4030133"/>
              <a:gd name="connsiteX90" fmla="*/ 2667000 w 5630334"/>
              <a:gd name="connsiteY90" fmla="*/ 2108200 h 4030133"/>
              <a:gd name="connsiteX91" fmla="*/ 2734734 w 5630334"/>
              <a:gd name="connsiteY91" fmla="*/ 2133600 h 4030133"/>
              <a:gd name="connsiteX92" fmla="*/ 2777067 w 5630334"/>
              <a:gd name="connsiteY92" fmla="*/ 2159000 h 4030133"/>
              <a:gd name="connsiteX93" fmla="*/ 2802467 w 5630334"/>
              <a:gd name="connsiteY93" fmla="*/ 2175933 h 4030133"/>
              <a:gd name="connsiteX94" fmla="*/ 2853267 w 5630334"/>
              <a:gd name="connsiteY94" fmla="*/ 2192867 h 4030133"/>
              <a:gd name="connsiteX95" fmla="*/ 2912534 w 5630334"/>
              <a:gd name="connsiteY95" fmla="*/ 2209800 h 4030133"/>
              <a:gd name="connsiteX96" fmla="*/ 2971800 w 5630334"/>
              <a:gd name="connsiteY96" fmla="*/ 2226733 h 4030133"/>
              <a:gd name="connsiteX97" fmla="*/ 3022600 w 5630334"/>
              <a:gd name="connsiteY97" fmla="*/ 2252133 h 4030133"/>
              <a:gd name="connsiteX98" fmla="*/ 3039534 w 5630334"/>
              <a:gd name="connsiteY98" fmla="*/ 2235200 h 4030133"/>
              <a:gd name="connsiteX99" fmla="*/ 3048000 w 5630334"/>
              <a:gd name="connsiteY99" fmla="*/ 1574800 h 4030133"/>
              <a:gd name="connsiteX100" fmla="*/ 3073400 w 5630334"/>
              <a:gd name="connsiteY100" fmla="*/ 1515533 h 4030133"/>
              <a:gd name="connsiteX101" fmla="*/ 3081867 w 5630334"/>
              <a:gd name="connsiteY101" fmla="*/ 1456267 h 4030133"/>
              <a:gd name="connsiteX102" fmla="*/ 3090334 w 5630334"/>
              <a:gd name="connsiteY102" fmla="*/ 1430867 h 4030133"/>
              <a:gd name="connsiteX103" fmla="*/ 3191934 w 5630334"/>
              <a:gd name="connsiteY103" fmla="*/ 1439333 h 4030133"/>
              <a:gd name="connsiteX104" fmla="*/ 3242734 w 5630334"/>
              <a:gd name="connsiteY104" fmla="*/ 1481667 h 4030133"/>
              <a:gd name="connsiteX105" fmla="*/ 3268134 w 5630334"/>
              <a:gd name="connsiteY105" fmla="*/ 1507067 h 4030133"/>
              <a:gd name="connsiteX106" fmla="*/ 3327400 w 5630334"/>
              <a:gd name="connsiteY106" fmla="*/ 1540933 h 4030133"/>
              <a:gd name="connsiteX107" fmla="*/ 3378200 w 5630334"/>
              <a:gd name="connsiteY107" fmla="*/ 1574800 h 4030133"/>
              <a:gd name="connsiteX108" fmla="*/ 3429000 w 5630334"/>
              <a:gd name="connsiteY108" fmla="*/ 1591733 h 4030133"/>
              <a:gd name="connsiteX109" fmla="*/ 3462867 w 5630334"/>
              <a:gd name="connsiteY109" fmla="*/ 1600200 h 4030133"/>
              <a:gd name="connsiteX110" fmla="*/ 3556000 w 5630334"/>
              <a:gd name="connsiteY110" fmla="*/ 1634067 h 4030133"/>
              <a:gd name="connsiteX111" fmla="*/ 3716867 w 5630334"/>
              <a:gd name="connsiteY111" fmla="*/ 1651000 h 4030133"/>
              <a:gd name="connsiteX112" fmla="*/ 3742267 w 5630334"/>
              <a:gd name="connsiteY112" fmla="*/ 1659467 h 4030133"/>
              <a:gd name="connsiteX113" fmla="*/ 3776134 w 5630334"/>
              <a:gd name="connsiteY113" fmla="*/ 1651000 h 4030133"/>
              <a:gd name="connsiteX114" fmla="*/ 3784600 w 5630334"/>
              <a:gd name="connsiteY114" fmla="*/ 1625600 h 4030133"/>
              <a:gd name="connsiteX115" fmla="*/ 3793067 w 5630334"/>
              <a:gd name="connsiteY115" fmla="*/ 1591733 h 4030133"/>
              <a:gd name="connsiteX116" fmla="*/ 3801534 w 5630334"/>
              <a:gd name="connsiteY116" fmla="*/ 1041400 h 4030133"/>
              <a:gd name="connsiteX117" fmla="*/ 3911600 w 5630334"/>
              <a:gd name="connsiteY117" fmla="*/ 1049867 h 4030133"/>
              <a:gd name="connsiteX118" fmla="*/ 3953934 w 5630334"/>
              <a:gd name="connsiteY118" fmla="*/ 1075267 h 4030133"/>
              <a:gd name="connsiteX119" fmla="*/ 3987800 w 5630334"/>
              <a:gd name="connsiteY119" fmla="*/ 1083733 h 4030133"/>
              <a:gd name="connsiteX120" fmla="*/ 4013200 w 5630334"/>
              <a:gd name="connsiteY120" fmla="*/ 1092200 h 4030133"/>
              <a:gd name="connsiteX121" fmla="*/ 4047067 w 5630334"/>
              <a:gd name="connsiteY121" fmla="*/ 1109133 h 4030133"/>
              <a:gd name="connsiteX122" fmla="*/ 4097867 w 5630334"/>
              <a:gd name="connsiteY122" fmla="*/ 1126067 h 4030133"/>
              <a:gd name="connsiteX123" fmla="*/ 4182534 w 5630334"/>
              <a:gd name="connsiteY123" fmla="*/ 1151467 h 4030133"/>
              <a:gd name="connsiteX124" fmla="*/ 4233334 w 5630334"/>
              <a:gd name="connsiteY124" fmla="*/ 1159933 h 4030133"/>
              <a:gd name="connsiteX125" fmla="*/ 4326467 w 5630334"/>
              <a:gd name="connsiteY125" fmla="*/ 1176867 h 4030133"/>
              <a:gd name="connsiteX126" fmla="*/ 4351867 w 5630334"/>
              <a:gd name="connsiteY126" fmla="*/ 1193800 h 4030133"/>
              <a:gd name="connsiteX127" fmla="*/ 4436534 w 5630334"/>
              <a:gd name="connsiteY127" fmla="*/ 1219200 h 4030133"/>
              <a:gd name="connsiteX128" fmla="*/ 4470400 w 5630334"/>
              <a:gd name="connsiteY128" fmla="*/ 1236133 h 4030133"/>
              <a:gd name="connsiteX129" fmla="*/ 4614334 w 5630334"/>
              <a:gd name="connsiteY129" fmla="*/ 1227667 h 4030133"/>
              <a:gd name="connsiteX130" fmla="*/ 4622800 w 5630334"/>
              <a:gd name="connsiteY130" fmla="*/ 1159933 h 4030133"/>
              <a:gd name="connsiteX131" fmla="*/ 4614334 w 5630334"/>
              <a:gd name="connsiteY131" fmla="*/ 905933 h 4030133"/>
              <a:gd name="connsiteX132" fmla="*/ 4622800 w 5630334"/>
              <a:gd name="connsiteY132" fmla="*/ 440267 h 4030133"/>
              <a:gd name="connsiteX133" fmla="*/ 4648200 w 5630334"/>
              <a:gd name="connsiteY133" fmla="*/ 448733 h 4030133"/>
              <a:gd name="connsiteX134" fmla="*/ 4673600 w 5630334"/>
              <a:gd name="connsiteY134" fmla="*/ 465667 h 4030133"/>
              <a:gd name="connsiteX135" fmla="*/ 4741334 w 5630334"/>
              <a:gd name="connsiteY135" fmla="*/ 499533 h 4030133"/>
              <a:gd name="connsiteX136" fmla="*/ 4817534 w 5630334"/>
              <a:gd name="connsiteY136" fmla="*/ 533400 h 4030133"/>
              <a:gd name="connsiteX137" fmla="*/ 4910667 w 5630334"/>
              <a:gd name="connsiteY137" fmla="*/ 584200 h 4030133"/>
              <a:gd name="connsiteX138" fmla="*/ 5003800 w 5630334"/>
              <a:gd name="connsiteY138" fmla="*/ 626533 h 4030133"/>
              <a:gd name="connsiteX139" fmla="*/ 5029200 w 5630334"/>
              <a:gd name="connsiteY139" fmla="*/ 643467 h 4030133"/>
              <a:gd name="connsiteX140" fmla="*/ 5088467 w 5630334"/>
              <a:gd name="connsiteY140" fmla="*/ 660400 h 4030133"/>
              <a:gd name="connsiteX141" fmla="*/ 5122334 w 5630334"/>
              <a:gd name="connsiteY141" fmla="*/ 677333 h 4030133"/>
              <a:gd name="connsiteX142" fmla="*/ 5147734 w 5630334"/>
              <a:gd name="connsiteY142" fmla="*/ 685800 h 4030133"/>
              <a:gd name="connsiteX143" fmla="*/ 5181600 w 5630334"/>
              <a:gd name="connsiteY143" fmla="*/ 702733 h 4030133"/>
              <a:gd name="connsiteX144" fmla="*/ 5249334 w 5630334"/>
              <a:gd name="connsiteY144" fmla="*/ 719667 h 4030133"/>
              <a:gd name="connsiteX145" fmla="*/ 5300134 w 5630334"/>
              <a:gd name="connsiteY145" fmla="*/ 694267 h 4030133"/>
              <a:gd name="connsiteX146" fmla="*/ 5308600 w 5630334"/>
              <a:gd name="connsiteY146" fmla="*/ 668867 h 4030133"/>
              <a:gd name="connsiteX147" fmla="*/ 5334000 w 5630334"/>
              <a:gd name="connsiteY147" fmla="*/ 651933 h 4030133"/>
              <a:gd name="connsiteX148" fmla="*/ 5350934 w 5630334"/>
              <a:gd name="connsiteY148" fmla="*/ 635000 h 4030133"/>
              <a:gd name="connsiteX149" fmla="*/ 5384800 w 5630334"/>
              <a:gd name="connsiteY149" fmla="*/ 575733 h 4030133"/>
              <a:gd name="connsiteX150" fmla="*/ 5410200 w 5630334"/>
              <a:gd name="connsiteY150" fmla="*/ 541867 h 4030133"/>
              <a:gd name="connsiteX151" fmla="*/ 5427134 w 5630334"/>
              <a:gd name="connsiteY151" fmla="*/ 516467 h 4030133"/>
              <a:gd name="connsiteX152" fmla="*/ 5444067 w 5630334"/>
              <a:gd name="connsiteY152" fmla="*/ 448733 h 4030133"/>
              <a:gd name="connsiteX153" fmla="*/ 5477934 w 5630334"/>
              <a:gd name="connsiteY153" fmla="*/ 397933 h 4030133"/>
              <a:gd name="connsiteX154" fmla="*/ 5503334 w 5630334"/>
              <a:gd name="connsiteY154" fmla="*/ 321733 h 4030133"/>
              <a:gd name="connsiteX155" fmla="*/ 5537200 w 5630334"/>
              <a:gd name="connsiteY155" fmla="*/ 262467 h 4030133"/>
              <a:gd name="connsiteX156" fmla="*/ 5554134 w 5630334"/>
              <a:gd name="connsiteY156" fmla="*/ 228600 h 4030133"/>
              <a:gd name="connsiteX157" fmla="*/ 5579534 w 5630334"/>
              <a:gd name="connsiteY157" fmla="*/ 110067 h 4030133"/>
              <a:gd name="connsiteX158" fmla="*/ 5596467 w 5630334"/>
              <a:gd name="connsiteY158" fmla="*/ 59267 h 4030133"/>
              <a:gd name="connsiteX159" fmla="*/ 5604934 w 5630334"/>
              <a:gd name="connsiteY159" fmla="*/ 33867 h 4030133"/>
              <a:gd name="connsiteX160" fmla="*/ 5630334 w 5630334"/>
              <a:gd name="connsiteY160" fmla="*/ 0 h 40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630334" h="4030133">
                <a:moveTo>
                  <a:pt x="0" y="3843867"/>
                </a:moveTo>
                <a:cubicBezTo>
                  <a:pt x="6211" y="3800391"/>
                  <a:pt x="7647" y="3782509"/>
                  <a:pt x="16934" y="3742267"/>
                </a:cubicBezTo>
                <a:cubicBezTo>
                  <a:pt x="22167" y="3719590"/>
                  <a:pt x="28223" y="3697111"/>
                  <a:pt x="33867" y="3674533"/>
                </a:cubicBezTo>
                <a:lnTo>
                  <a:pt x="42334" y="3640667"/>
                </a:lnTo>
                <a:cubicBezTo>
                  <a:pt x="45156" y="3615267"/>
                  <a:pt x="46914" y="3589726"/>
                  <a:pt x="50800" y="3564467"/>
                </a:cubicBezTo>
                <a:cubicBezTo>
                  <a:pt x="53837" y="3544724"/>
                  <a:pt x="61412" y="3524167"/>
                  <a:pt x="67734" y="3505200"/>
                </a:cubicBezTo>
                <a:cubicBezTo>
                  <a:pt x="71770" y="3537494"/>
                  <a:pt x="78164" y="3610728"/>
                  <a:pt x="93134" y="3640667"/>
                </a:cubicBezTo>
                <a:cubicBezTo>
                  <a:pt x="98778" y="3651956"/>
                  <a:pt x="103805" y="3663575"/>
                  <a:pt x="110067" y="3674533"/>
                </a:cubicBezTo>
                <a:cubicBezTo>
                  <a:pt x="119332" y="3690747"/>
                  <a:pt x="129294" y="3705155"/>
                  <a:pt x="143934" y="3716867"/>
                </a:cubicBezTo>
                <a:cubicBezTo>
                  <a:pt x="151880" y="3723224"/>
                  <a:pt x="161517" y="3727286"/>
                  <a:pt x="169334" y="3733800"/>
                </a:cubicBezTo>
                <a:cubicBezTo>
                  <a:pt x="248920" y="3800121"/>
                  <a:pt x="117132" y="3707465"/>
                  <a:pt x="245534" y="3793067"/>
                </a:cubicBezTo>
                <a:cubicBezTo>
                  <a:pt x="255497" y="3799709"/>
                  <a:pt x="261483" y="3811116"/>
                  <a:pt x="270934" y="3818467"/>
                </a:cubicBezTo>
                <a:cubicBezTo>
                  <a:pt x="286998" y="3830961"/>
                  <a:pt x="304801" y="3841044"/>
                  <a:pt x="321734" y="3852333"/>
                </a:cubicBezTo>
                <a:cubicBezTo>
                  <a:pt x="328376" y="3856761"/>
                  <a:pt x="332434" y="3864280"/>
                  <a:pt x="338667" y="3869267"/>
                </a:cubicBezTo>
                <a:cubicBezTo>
                  <a:pt x="346613" y="3875624"/>
                  <a:pt x="355600" y="3880556"/>
                  <a:pt x="364067" y="3886200"/>
                </a:cubicBezTo>
                <a:cubicBezTo>
                  <a:pt x="371760" y="3897739"/>
                  <a:pt x="384527" y="3920489"/>
                  <a:pt x="397934" y="3928533"/>
                </a:cubicBezTo>
                <a:cubicBezTo>
                  <a:pt x="405587" y="3933125"/>
                  <a:pt x="414867" y="3934178"/>
                  <a:pt x="423334" y="3937000"/>
                </a:cubicBezTo>
                <a:cubicBezTo>
                  <a:pt x="483678" y="3997344"/>
                  <a:pt x="415190" y="3932177"/>
                  <a:pt x="474134" y="3979333"/>
                </a:cubicBezTo>
                <a:cubicBezTo>
                  <a:pt x="480367" y="3984320"/>
                  <a:pt x="486080" y="3990034"/>
                  <a:pt x="491067" y="3996267"/>
                </a:cubicBezTo>
                <a:cubicBezTo>
                  <a:pt x="497424" y="4004213"/>
                  <a:pt x="500054" y="4015310"/>
                  <a:pt x="508000" y="4021667"/>
                </a:cubicBezTo>
                <a:cubicBezTo>
                  <a:pt x="514969" y="4027242"/>
                  <a:pt x="524933" y="4027311"/>
                  <a:pt x="533400" y="4030133"/>
                </a:cubicBezTo>
                <a:cubicBezTo>
                  <a:pt x="539045" y="4024489"/>
                  <a:pt x="546227" y="4020045"/>
                  <a:pt x="550334" y="4013200"/>
                </a:cubicBezTo>
                <a:cubicBezTo>
                  <a:pt x="555868" y="4003976"/>
                  <a:pt x="565256" y="3960972"/>
                  <a:pt x="567267" y="3953933"/>
                </a:cubicBezTo>
                <a:cubicBezTo>
                  <a:pt x="591552" y="3868939"/>
                  <a:pt x="557744" y="4000498"/>
                  <a:pt x="584200" y="3894667"/>
                </a:cubicBezTo>
                <a:cubicBezTo>
                  <a:pt x="577962" y="3670097"/>
                  <a:pt x="566487" y="3441698"/>
                  <a:pt x="584200" y="3217333"/>
                </a:cubicBezTo>
                <a:cubicBezTo>
                  <a:pt x="585605" y="3199539"/>
                  <a:pt x="595490" y="3251200"/>
                  <a:pt x="601134" y="3268133"/>
                </a:cubicBezTo>
                <a:cubicBezTo>
                  <a:pt x="612125" y="3301107"/>
                  <a:pt x="603288" y="3287221"/>
                  <a:pt x="626534" y="3310467"/>
                </a:cubicBezTo>
                <a:cubicBezTo>
                  <a:pt x="632178" y="3324578"/>
                  <a:pt x="636670" y="3339206"/>
                  <a:pt x="643467" y="3352800"/>
                </a:cubicBezTo>
                <a:cubicBezTo>
                  <a:pt x="649658" y="3365181"/>
                  <a:pt x="680047" y="3404396"/>
                  <a:pt x="685800" y="3412067"/>
                </a:cubicBezTo>
                <a:cubicBezTo>
                  <a:pt x="702195" y="3461252"/>
                  <a:pt x="684209" y="3417051"/>
                  <a:pt x="728134" y="3479800"/>
                </a:cubicBezTo>
                <a:cubicBezTo>
                  <a:pt x="737571" y="3493281"/>
                  <a:pt x="743254" y="3509283"/>
                  <a:pt x="753534" y="3522133"/>
                </a:cubicBezTo>
                <a:cubicBezTo>
                  <a:pt x="766000" y="3537716"/>
                  <a:pt x="784797" y="3547862"/>
                  <a:pt x="795867" y="3564467"/>
                </a:cubicBezTo>
                <a:cubicBezTo>
                  <a:pt x="823870" y="3606472"/>
                  <a:pt x="805605" y="3582672"/>
                  <a:pt x="855134" y="3632200"/>
                </a:cubicBezTo>
                <a:cubicBezTo>
                  <a:pt x="861445" y="3638511"/>
                  <a:pt x="872552" y="3636676"/>
                  <a:pt x="880534" y="3640667"/>
                </a:cubicBezTo>
                <a:cubicBezTo>
                  <a:pt x="939003" y="3669902"/>
                  <a:pt x="869318" y="3648445"/>
                  <a:pt x="939800" y="3666067"/>
                </a:cubicBezTo>
                <a:cubicBezTo>
                  <a:pt x="948267" y="3671711"/>
                  <a:pt x="955547" y="3679782"/>
                  <a:pt x="965200" y="3683000"/>
                </a:cubicBezTo>
                <a:cubicBezTo>
                  <a:pt x="981486" y="3688429"/>
                  <a:pt x="999166" y="3688100"/>
                  <a:pt x="1016000" y="3691467"/>
                </a:cubicBezTo>
                <a:cubicBezTo>
                  <a:pt x="1027410" y="3693749"/>
                  <a:pt x="1038578" y="3697111"/>
                  <a:pt x="1049867" y="3699933"/>
                </a:cubicBezTo>
                <a:cubicBezTo>
                  <a:pt x="1063978" y="3697111"/>
                  <a:pt x="1080226" y="3699449"/>
                  <a:pt x="1092200" y="3691467"/>
                </a:cubicBezTo>
                <a:cubicBezTo>
                  <a:pt x="1099626" y="3686517"/>
                  <a:pt x="1096676" y="3674049"/>
                  <a:pt x="1100667" y="3666067"/>
                </a:cubicBezTo>
                <a:cubicBezTo>
                  <a:pt x="1105218" y="3656966"/>
                  <a:pt x="1112551" y="3649502"/>
                  <a:pt x="1117600" y="3640667"/>
                </a:cubicBezTo>
                <a:cubicBezTo>
                  <a:pt x="1137535" y="3605781"/>
                  <a:pt x="1137588" y="3597638"/>
                  <a:pt x="1151467" y="3556000"/>
                </a:cubicBezTo>
                <a:cubicBezTo>
                  <a:pt x="1160899" y="3527705"/>
                  <a:pt x="1161310" y="3528640"/>
                  <a:pt x="1168400" y="3496733"/>
                </a:cubicBezTo>
                <a:cubicBezTo>
                  <a:pt x="1177130" y="3457448"/>
                  <a:pt x="1175010" y="3456669"/>
                  <a:pt x="1185334" y="3420533"/>
                </a:cubicBezTo>
                <a:cubicBezTo>
                  <a:pt x="1187786" y="3411952"/>
                  <a:pt x="1191636" y="3403791"/>
                  <a:pt x="1193800" y="3395133"/>
                </a:cubicBezTo>
                <a:cubicBezTo>
                  <a:pt x="1197290" y="3381172"/>
                  <a:pt x="1199145" y="3366848"/>
                  <a:pt x="1202267" y="3352800"/>
                </a:cubicBezTo>
                <a:cubicBezTo>
                  <a:pt x="1212417" y="3307126"/>
                  <a:pt x="1210687" y="3327681"/>
                  <a:pt x="1219200" y="3276600"/>
                </a:cubicBezTo>
                <a:cubicBezTo>
                  <a:pt x="1222481" y="3256915"/>
                  <a:pt x="1224386" y="3237018"/>
                  <a:pt x="1227667" y="3217333"/>
                </a:cubicBezTo>
                <a:cubicBezTo>
                  <a:pt x="1243269" y="3123726"/>
                  <a:pt x="1228244" y="3215023"/>
                  <a:pt x="1244600" y="3149600"/>
                </a:cubicBezTo>
                <a:cubicBezTo>
                  <a:pt x="1248090" y="3135639"/>
                  <a:pt x="1250245" y="3121378"/>
                  <a:pt x="1253067" y="3107267"/>
                </a:cubicBezTo>
                <a:cubicBezTo>
                  <a:pt x="1250245" y="3008489"/>
                  <a:pt x="1251811" y="2909488"/>
                  <a:pt x="1244600" y="2810933"/>
                </a:cubicBezTo>
                <a:cubicBezTo>
                  <a:pt x="1240699" y="2757620"/>
                  <a:pt x="1229006" y="2766820"/>
                  <a:pt x="1202267" y="2734733"/>
                </a:cubicBezTo>
                <a:cubicBezTo>
                  <a:pt x="1195753" y="2726916"/>
                  <a:pt x="1190383" y="2718168"/>
                  <a:pt x="1185334" y="2709333"/>
                </a:cubicBezTo>
                <a:cubicBezTo>
                  <a:pt x="1179072" y="2698375"/>
                  <a:pt x="1174662" y="2686425"/>
                  <a:pt x="1168400" y="2675467"/>
                </a:cubicBezTo>
                <a:cubicBezTo>
                  <a:pt x="1163351" y="2666632"/>
                  <a:pt x="1142366" y="2654618"/>
                  <a:pt x="1151467" y="2650067"/>
                </a:cubicBezTo>
                <a:cubicBezTo>
                  <a:pt x="1162756" y="2644423"/>
                  <a:pt x="1173360" y="2663009"/>
                  <a:pt x="1185334" y="2667000"/>
                </a:cubicBezTo>
                <a:cubicBezTo>
                  <a:pt x="1207412" y="2674359"/>
                  <a:pt x="1230989" y="2676573"/>
                  <a:pt x="1253067" y="2683933"/>
                </a:cubicBezTo>
                <a:cubicBezTo>
                  <a:pt x="1261534" y="2686755"/>
                  <a:pt x="1270264" y="2688884"/>
                  <a:pt x="1278467" y="2692400"/>
                </a:cubicBezTo>
                <a:cubicBezTo>
                  <a:pt x="1290068" y="2697372"/>
                  <a:pt x="1300516" y="2704901"/>
                  <a:pt x="1312334" y="2709333"/>
                </a:cubicBezTo>
                <a:cubicBezTo>
                  <a:pt x="1323229" y="2713419"/>
                  <a:pt x="1335305" y="2713714"/>
                  <a:pt x="1346200" y="2717800"/>
                </a:cubicBezTo>
                <a:cubicBezTo>
                  <a:pt x="1358018" y="2722232"/>
                  <a:pt x="1368533" y="2729607"/>
                  <a:pt x="1380067" y="2734733"/>
                </a:cubicBezTo>
                <a:cubicBezTo>
                  <a:pt x="1393955" y="2740906"/>
                  <a:pt x="1408512" y="2745494"/>
                  <a:pt x="1422400" y="2751667"/>
                </a:cubicBezTo>
                <a:cubicBezTo>
                  <a:pt x="1433934" y="2756793"/>
                  <a:pt x="1444733" y="2763474"/>
                  <a:pt x="1456267" y="2768600"/>
                </a:cubicBezTo>
                <a:cubicBezTo>
                  <a:pt x="1470155" y="2774772"/>
                  <a:pt x="1484182" y="2780727"/>
                  <a:pt x="1498600" y="2785533"/>
                </a:cubicBezTo>
                <a:cubicBezTo>
                  <a:pt x="1509639" y="2789213"/>
                  <a:pt x="1521726" y="2789524"/>
                  <a:pt x="1532467" y="2794000"/>
                </a:cubicBezTo>
                <a:cubicBezTo>
                  <a:pt x="1683869" y="2857085"/>
                  <a:pt x="1549494" y="2810966"/>
                  <a:pt x="1625600" y="2836333"/>
                </a:cubicBezTo>
                <a:cubicBezTo>
                  <a:pt x="1670364" y="2866177"/>
                  <a:pt x="1641128" y="2850799"/>
                  <a:pt x="1718734" y="2870200"/>
                </a:cubicBezTo>
                <a:cubicBezTo>
                  <a:pt x="1730978" y="2873261"/>
                  <a:pt x="1740782" y="2882701"/>
                  <a:pt x="1752600" y="2887133"/>
                </a:cubicBezTo>
                <a:cubicBezTo>
                  <a:pt x="1763496" y="2891219"/>
                  <a:pt x="1775428" y="2891920"/>
                  <a:pt x="1786467" y="2895600"/>
                </a:cubicBezTo>
                <a:cubicBezTo>
                  <a:pt x="1800885" y="2900406"/>
                  <a:pt x="1814382" y="2907727"/>
                  <a:pt x="1828800" y="2912533"/>
                </a:cubicBezTo>
                <a:cubicBezTo>
                  <a:pt x="1839839" y="2916213"/>
                  <a:pt x="1851628" y="2917320"/>
                  <a:pt x="1862667" y="2921000"/>
                </a:cubicBezTo>
                <a:cubicBezTo>
                  <a:pt x="1877085" y="2925806"/>
                  <a:pt x="1890315" y="2934017"/>
                  <a:pt x="1905000" y="2937933"/>
                </a:cubicBezTo>
                <a:cubicBezTo>
                  <a:pt x="1932809" y="2945349"/>
                  <a:pt x="1962944" y="2944178"/>
                  <a:pt x="1989667" y="2954867"/>
                </a:cubicBezTo>
                <a:cubicBezTo>
                  <a:pt x="2003778" y="2960511"/>
                  <a:pt x="2017139" y="2968616"/>
                  <a:pt x="2032000" y="2971800"/>
                </a:cubicBezTo>
                <a:cubicBezTo>
                  <a:pt x="2056989" y="2977155"/>
                  <a:pt x="2082800" y="2977445"/>
                  <a:pt x="2108200" y="2980267"/>
                </a:cubicBezTo>
                <a:cubicBezTo>
                  <a:pt x="2167467" y="2977445"/>
                  <a:pt x="2255060" y="3022428"/>
                  <a:pt x="2286000" y="2971800"/>
                </a:cubicBezTo>
                <a:cubicBezTo>
                  <a:pt x="2337529" y="2887480"/>
                  <a:pt x="2288172" y="2774084"/>
                  <a:pt x="2294467" y="2675467"/>
                </a:cubicBezTo>
                <a:cubicBezTo>
                  <a:pt x="2296654" y="2641203"/>
                  <a:pt x="2305756" y="2607734"/>
                  <a:pt x="2311400" y="2573867"/>
                </a:cubicBezTo>
                <a:cubicBezTo>
                  <a:pt x="2315141" y="2551423"/>
                  <a:pt x="2316126" y="2528577"/>
                  <a:pt x="2319867" y="2506133"/>
                </a:cubicBezTo>
                <a:cubicBezTo>
                  <a:pt x="2324599" y="2477744"/>
                  <a:pt x="2331156" y="2449689"/>
                  <a:pt x="2336800" y="2421467"/>
                </a:cubicBezTo>
                <a:lnTo>
                  <a:pt x="2362200" y="2294467"/>
                </a:lnTo>
                <a:cubicBezTo>
                  <a:pt x="2364482" y="2283056"/>
                  <a:pt x="2368585" y="2272049"/>
                  <a:pt x="2370667" y="2260600"/>
                </a:cubicBezTo>
                <a:cubicBezTo>
                  <a:pt x="2374237" y="2240966"/>
                  <a:pt x="2375220" y="2220902"/>
                  <a:pt x="2379134" y="2201333"/>
                </a:cubicBezTo>
                <a:cubicBezTo>
                  <a:pt x="2380884" y="2192582"/>
                  <a:pt x="2385436" y="2184591"/>
                  <a:pt x="2387600" y="2175933"/>
                </a:cubicBezTo>
                <a:cubicBezTo>
                  <a:pt x="2391090" y="2161972"/>
                  <a:pt x="2393245" y="2147711"/>
                  <a:pt x="2396067" y="2133600"/>
                </a:cubicBezTo>
                <a:cubicBezTo>
                  <a:pt x="2398889" y="2082800"/>
                  <a:pt x="2394052" y="2030987"/>
                  <a:pt x="2404534" y="1981200"/>
                </a:cubicBezTo>
                <a:cubicBezTo>
                  <a:pt x="2406373" y="1972467"/>
                  <a:pt x="2422132" y="1968399"/>
                  <a:pt x="2429934" y="1972733"/>
                </a:cubicBezTo>
                <a:cubicBezTo>
                  <a:pt x="2450868" y="1984363"/>
                  <a:pt x="2460199" y="2011212"/>
                  <a:pt x="2480734" y="2023533"/>
                </a:cubicBezTo>
                <a:cubicBezTo>
                  <a:pt x="2504398" y="2037732"/>
                  <a:pt x="2570188" y="2078677"/>
                  <a:pt x="2590800" y="2082800"/>
                </a:cubicBezTo>
                <a:lnTo>
                  <a:pt x="2633134" y="2091267"/>
                </a:lnTo>
                <a:cubicBezTo>
                  <a:pt x="2644423" y="2096911"/>
                  <a:pt x="2655399" y="2103228"/>
                  <a:pt x="2667000" y="2108200"/>
                </a:cubicBezTo>
                <a:cubicBezTo>
                  <a:pt x="2718288" y="2130181"/>
                  <a:pt x="2664581" y="2098524"/>
                  <a:pt x="2734734" y="2133600"/>
                </a:cubicBezTo>
                <a:cubicBezTo>
                  <a:pt x="2749453" y="2140959"/>
                  <a:pt x="2763112" y="2150278"/>
                  <a:pt x="2777067" y="2159000"/>
                </a:cubicBezTo>
                <a:cubicBezTo>
                  <a:pt x="2785696" y="2164393"/>
                  <a:pt x="2793168" y="2171800"/>
                  <a:pt x="2802467" y="2175933"/>
                </a:cubicBezTo>
                <a:cubicBezTo>
                  <a:pt x="2818778" y="2183182"/>
                  <a:pt x="2836334" y="2187223"/>
                  <a:pt x="2853267" y="2192867"/>
                </a:cubicBezTo>
                <a:cubicBezTo>
                  <a:pt x="2914154" y="2213163"/>
                  <a:pt x="2838133" y="2188542"/>
                  <a:pt x="2912534" y="2209800"/>
                </a:cubicBezTo>
                <a:cubicBezTo>
                  <a:pt x="2997528" y="2234085"/>
                  <a:pt x="2865969" y="2200277"/>
                  <a:pt x="2971800" y="2226733"/>
                </a:cubicBezTo>
                <a:cubicBezTo>
                  <a:pt x="2980032" y="2232221"/>
                  <a:pt x="3009116" y="2254830"/>
                  <a:pt x="3022600" y="2252133"/>
                </a:cubicBezTo>
                <a:cubicBezTo>
                  <a:pt x="3030428" y="2250567"/>
                  <a:pt x="3033889" y="2240844"/>
                  <a:pt x="3039534" y="2235200"/>
                </a:cubicBezTo>
                <a:cubicBezTo>
                  <a:pt x="3042356" y="2015067"/>
                  <a:pt x="3042697" y="1794888"/>
                  <a:pt x="3048000" y="1574800"/>
                </a:cubicBezTo>
                <a:cubicBezTo>
                  <a:pt x="3048991" y="1533682"/>
                  <a:pt x="3051307" y="1537627"/>
                  <a:pt x="3073400" y="1515533"/>
                </a:cubicBezTo>
                <a:cubicBezTo>
                  <a:pt x="3076222" y="1495778"/>
                  <a:pt x="3077953" y="1475835"/>
                  <a:pt x="3081867" y="1456267"/>
                </a:cubicBezTo>
                <a:cubicBezTo>
                  <a:pt x="3083617" y="1447516"/>
                  <a:pt x="3081513" y="1432224"/>
                  <a:pt x="3090334" y="1430867"/>
                </a:cubicBezTo>
                <a:cubicBezTo>
                  <a:pt x="3123923" y="1425699"/>
                  <a:pt x="3158067" y="1436511"/>
                  <a:pt x="3191934" y="1439333"/>
                </a:cubicBezTo>
                <a:cubicBezTo>
                  <a:pt x="3235916" y="1483317"/>
                  <a:pt x="3172304" y="1421299"/>
                  <a:pt x="3242734" y="1481667"/>
                </a:cubicBezTo>
                <a:cubicBezTo>
                  <a:pt x="3251825" y="1489459"/>
                  <a:pt x="3258936" y="1499402"/>
                  <a:pt x="3268134" y="1507067"/>
                </a:cubicBezTo>
                <a:cubicBezTo>
                  <a:pt x="3293237" y="1527986"/>
                  <a:pt x="3297826" y="1523188"/>
                  <a:pt x="3327400" y="1540933"/>
                </a:cubicBezTo>
                <a:cubicBezTo>
                  <a:pt x="3344851" y="1551404"/>
                  <a:pt x="3358893" y="1568364"/>
                  <a:pt x="3378200" y="1574800"/>
                </a:cubicBezTo>
                <a:cubicBezTo>
                  <a:pt x="3395133" y="1580444"/>
                  <a:pt x="3411684" y="1587404"/>
                  <a:pt x="3429000" y="1591733"/>
                </a:cubicBezTo>
                <a:cubicBezTo>
                  <a:pt x="3440289" y="1594555"/>
                  <a:pt x="3451971" y="1596114"/>
                  <a:pt x="3462867" y="1600200"/>
                </a:cubicBezTo>
                <a:cubicBezTo>
                  <a:pt x="3536244" y="1627716"/>
                  <a:pt x="3450197" y="1611395"/>
                  <a:pt x="3556000" y="1634067"/>
                </a:cubicBezTo>
                <a:cubicBezTo>
                  <a:pt x="3598222" y="1643115"/>
                  <a:pt x="3681698" y="1648069"/>
                  <a:pt x="3716867" y="1651000"/>
                </a:cubicBezTo>
                <a:cubicBezTo>
                  <a:pt x="3725334" y="1653822"/>
                  <a:pt x="3733342" y="1659467"/>
                  <a:pt x="3742267" y="1659467"/>
                </a:cubicBezTo>
                <a:cubicBezTo>
                  <a:pt x="3753903" y="1659467"/>
                  <a:pt x="3767048" y="1658269"/>
                  <a:pt x="3776134" y="1651000"/>
                </a:cubicBezTo>
                <a:cubicBezTo>
                  <a:pt x="3783103" y="1645425"/>
                  <a:pt x="3782148" y="1634181"/>
                  <a:pt x="3784600" y="1625600"/>
                </a:cubicBezTo>
                <a:cubicBezTo>
                  <a:pt x="3787797" y="1614411"/>
                  <a:pt x="3790245" y="1603022"/>
                  <a:pt x="3793067" y="1591733"/>
                </a:cubicBezTo>
                <a:cubicBezTo>
                  <a:pt x="3795889" y="1408289"/>
                  <a:pt x="3762328" y="1220628"/>
                  <a:pt x="3801534" y="1041400"/>
                </a:cubicBezTo>
                <a:cubicBezTo>
                  <a:pt x="3809397" y="1005453"/>
                  <a:pt x="3875679" y="1041885"/>
                  <a:pt x="3911600" y="1049867"/>
                </a:cubicBezTo>
                <a:cubicBezTo>
                  <a:pt x="3927665" y="1053437"/>
                  <a:pt x="3938896" y="1068584"/>
                  <a:pt x="3953934" y="1075267"/>
                </a:cubicBezTo>
                <a:cubicBezTo>
                  <a:pt x="3964567" y="1079993"/>
                  <a:pt x="3976612" y="1080536"/>
                  <a:pt x="3987800" y="1083733"/>
                </a:cubicBezTo>
                <a:cubicBezTo>
                  <a:pt x="3996381" y="1086185"/>
                  <a:pt x="4004997" y="1088684"/>
                  <a:pt x="4013200" y="1092200"/>
                </a:cubicBezTo>
                <a:cubicBezTo>
                  <a:pt x="4024801" y="1097172"/>
                  <a:pt x="4035348" y="1104446"/>
                  <a:pt x="4047067" y="1109133"/>
                </a:cubicBezTo>
                <a:cubicBezTo>
                  <a:pt x="4063640" y="1115762"/>
                  <a:pt x="4080934" y="1120423"/>
                  <a:pt x="4097867" y="1126067"/>
                </a:cubicBezTo>
                <a:cubicBezTo>
                  <a:pt x="4125937" y="1135424"/>
                  <a:pt x="4153431" y="1145647"/>
                  <a:pt x="4182534" y="1151467"/>
                </a:cubicBezTo>
                <a:cubicBezTo>
                  <a:pt x="4199368" y="1154834"/>
                  <a:pt x="4216500" y="1156566"/>
                  <a:pt x="4233334" y="1159933"/>
                </a:cubicBezTo>
                <a:cubicBezTo>
                  <a:pt x="4333155" y="1179897"/>
                  <a:pt x="4175770" y="1155338"/>
                  <a:pt x="4326467" y="1176867"/>
                </a:cubicBezTo>
                <a:cubicBezTo>
                  <a:pt x="4334934" y="1182511"/>
                  <a:pt x="4342514" y="1189792"/>
                  <a:pt x="4351867" y="1193800"/>
                </a:cubicBezTo>
                <a:cubicBezTo>
                  <a:pt x="4436929" y="1230255"/>
                  <a:pt x="4322728" y="1162297"/>
                  <a:pt x="4436534" y="1219200"/>
                </a:cubicBezTo>
                <a:lnTo>
                  <a:pt x="4470400" y="1236133"/>
                </a:lnTo>
                <a:cubicBezTo>
                  <a:pt x="4518378" y="1233311"/>
                  <a:pt x="4571347" y="1249160"/>
                  <a:pt x="4614334" y="1227667"/>
                </a:cubicBezTo>
                <a:cubicBezTo>
                  <a:pt x="4634686" y="1217491"/>
                  <a:pt x="4622800" y="1182687"/>
                  <a:pt x="4622800" y="1159933"/>
                </a:cubicBezTo>
                <a:cubicBezTo>
                  <a:pt x="4622800" y="1075219"/>
                  <a:pt x="4617156" y="990600"/>
                  <a:pt x="4614334" y="905933"/>
                </a:cubicBezTo>
                <a:cubicBezTo>
                  <a:pt x="4617156" y="750711"/>
                  <a:pt x="4611332" y="595090"/>
                  <a:pt x="4622800" y="440267"/>
                </a:cubicBezTo>
                <a:cubicBezTo>
                  <a:pt x="4623459" y="431367"/>
                  <a:pt x="4640218" y="444742"/>
                  <a:pt x="4648200" y="448733"/>
                </a:cubicBezTo>
                <a:cubicBezTo>
                  <a:pt x="4657302" y="453284"/>
                  <a:pt x="4664667" y="460794"/>
                  <a:pt x="4673600" y="465667"/>
                </a:cubicBezTo>
                <a:cubicBezTo>
                  <a:pt x="4695761" y="477755"/>
                  <a:pt x="4720331" y="485530"/>
                  <a:pt x="4741334" y="499533"/>
                </a:cubicBezTo>
                <a:cubicBezTo>
                  <a:pt x="4781585" y="526368"/>
                  <a:pt x="4757080" y="513249"/>
                  <a:pt x="4817534" y="533400"/>
                </a:cubicBezTo>
                <a:cubicBezTo>
                  <a:pt x="4899764" y="560809"/>
                  <a:pt x="4862089" y="557703"/>
                  <a:pt x="4910667" y="584200"/>
                </a:cubicBezTo>
                <a:cubicBezTo>
                  <a:pt x="4970162" y="616652"/>
                  <a:pt x="4960187" y="611997"/>
                  <a:pt x="5003800" y="626533"/>
                </a:cubicBezTo>
                <a:cubicBezTo>
                  <a:pt x="5012267" y="632178"/>
                  <a:pt x="5020098" y="638916"/>
                  <a:pt x="5029200" y="643467"/>
                </a:cubicBezTo>
                <a:cubicBezTo>
                  <a:pt x="5049658" y="653696"/>
                  <a:pt x="5066779" y="652267"/>
                  <a:pt x="5088467" y="660400"/>
                </a:cubicBezTo>
                <a:cubicBezTo>
                  <a:pt x="5100285" y="664832"/>
                  <a:pt x="5110733" y="672361"/>
                  <a:pt x="5122334" y="677333"/>
                </a:cubicBezTo>
                <a:cubicBezTo>
                  <a:pt x="5130537" y="680849"/>
                  <a:pt x="5139531" y="682284"/>
                  <a:pt x="5147734" y="685800"/>
                </a:cubicBezTo>
                <a:cubicBezTo>
                  <a:pt x="5159335" y="690772"/>
                  <a:pt x="5169999" y="697761"/>
                  <a:pt x="5181600" y="702733"/>
                </a:cubicBezTo>
                <a:cubicBezTo>
                  <a:pt x="5204382" y="712497"/>
                  <a:pt x="5224484" y="714697"/>
                  <a:pt x="5249334" y="719667"/>
                </a:cubicBezTo>
                <a:cubicBezTo>
                  <a:pt x="5266065" y="714090"/>
                  <a:pt x="5288198" y="709187"/>
                  <a:pt x="5300134" y="694267"/>
                </a:cubicBezTo>
                <a:cubicBezTo>
                  <a:pt x="5305709" y="687298"/>
                  <a:pt x="5303025" y="675836"/>
                  <a:pt x="5308600" y="668867"/>
                </a:cubicBezTo>
                <a:cubicBezTo>
                  <a:pt x="5314957" y="660921"/>
                  <a:pt x="5326054" y="658290"/>
                  <a:pt x="5334000" y="651933"/>
                </a:cubicBezTo>
                <a:cubicBezTo>
                  <a:pt x="5340233" y="646946"/>
                  <a:pt x="5345947" y="641233"/>
                  <a:pt x="5350934" y="635000"/>
                </a:cubicBezTo>
                <a:cubicBezTo>
                  <a:pt x="5377566" y="601711"/>
                  <a:pt x="5359970" y="615461"/>
                  <a:pt x="5384800" y="575733"/>
                </a:cubicBezTo>
                <a:cubicBezTo>
                  <a:pt x="5392279" y="563767"/>
                  <a:pt x="5401998" y="553349"/>
                  <a:pt x="5410200" y="541867"/>
                </a:cubicBezTo>
                <a:cubicBezTo>
                  <a:pt x="5416115" y="533587"/>
                  <a:pt x="5421489" y="524934"/>
                  <a:pt x="5427134" y="516467"/>
                </a:cubicBezTo>
                <a:cubicBezTo>
                  <a:pt x="5432778" y="493889"/>
                  <a:pt x="5431157" y="468097"/>
                  <a:pt x="5444067" y="448733"/>
                </a:cubicBezTo>
                <a:lnTo>
                  <a:pt x="5477934" y="397933"/>
                </a:lnTo>
                <a:lnTo>
                  <a:pt x="5503334" y="321733"/>
                </a:lnTo>
                <a:cubicBezTo>
                  <a:pt x="5513568" y="291032"/>
                  <a:pt x="5522336" y="288479"/>
                  <a:pt x="5537200" y="262467"/>
                </a:cubicBezTo>
                <a:cubicBezTo>
                  <a:pt x="5543462" y="251508"/>
                  <a:pt x="5548489" y="239889"/>
                  <a:pt x="5554134" y="228600"/>
                </a:cubicBezTo>
                <a:cubicBezTo>
                  <a:pt x="5558071" y="208913"/>
                  <a:pt x="5570263" y="140971"/>
                  <a:pt x="5579534" y="110067"/>
                </a:cubicBezTo>
                <a:cubicBezTo>
                  <a:pt x="5584663" y="92971"/>
                  <a:pt x="5590823" y="76200"/>
                  <a:pt x="5596467" y="59267"/>
                </a:cubicBezTo>
                <a:lnTo>
                  <a:pt x="5604934" y="33867"/>
                </a:lnTo>
                <a:cubicBezTo>
                  <a:pt x="5609721" y="19506"/>
                  <a:pt x="5620304" y="10030"/>
                  <a:pt x="5630334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4000" y="12994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«Расширение сферы присутствия и деятельности человека до границ Галактики»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159933" y="4693226"/>
            <a:ext cx="3344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 = w*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(M0/Mk)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1534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Материальный барьер</a:t>
            </a:r>
            <a:endParaRPr lang="ru-RU" b="1" dirty="0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00138" y="944034"/>
            <a:ext cx="69437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Диаграмма 11"/>
          <p:cNvGraphicFramePr/>
          <p:nvPr/>
        </p:nvGraphicFramePr>
        <p:xfrm>
          <a:off x="4783666" y="4368799"/>
          <a:ext cx="3886200" cy="22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050900" y="988970"/>
          <a:ext cx="7017833" cy="4083103"/>
        </p:xfrm>
        <a:graphic>
          <a:graphicData uri="http://schemas.openxmlformats.org/presentationml/2006/ole">
            <p:oleObj spid="_x0000_s93186" name="Visio" r:id="rId4" imgW="8600493" imgH="4576680" progId="Visio.Drawing.11">
              <p:embed/>
            </p:oleObj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85852" y="5269872"/>
            <a:ext cx="72152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Сравнение затрат на использование внешних ресурсов доставляемых на орбиту Земли с Луны, близких астероидов, Марса и внешних спутников Юпитера.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диаграмме – условная масса аппарата для доставки груза (с Луны = 1). Аппарат стартует с низкой околоземной орбиты и при возвращении использует аэродинамическое торможение.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kk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31534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Преодоление Материального барьера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800px-Spacecolony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14688"/>
            <a:ext cx="4095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1" descr="764px-Spacecolony3edit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37696" y="896408"/>
            <a:ext cx="4084637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357313" y="357188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Орбитальные поселения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2156" y="1017601"/>
            <a:ext cx="17972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10 000 человек</a:t>
            </a:r>
          </a:p>
          <a:p>
            <a:endParaRPr lang="ru-RU" dirty="0" smtClean="0"/>
          </a:p>
          <a:p>
            <a:r>
              <a:rPr lang="en-US" dirty="0" smtClean="0"/>
              <a:t>O’Neill</a:t>
            </a:r>
            <a:r>
              <a:rPr lang="ru-RU" dirty="0" smtClean="0"/>
              <a:t>, 1975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69866" y="262626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Диаметр 1,5 км</a:t>
            </a:r>
            <a:endParaRPr lang="ru-RU" dirty="0"/>
          </a:p>
        </p:txBody>
      </p:sp>
      <p:pic>
        <p:nvPicPr>
          <p:cNvPr id="149506" name="Picture 2" descr="http://s2.gallery.aystatic.by/650/92/519/5022/5022519092_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00112" y="4178353"/>
            <a:ext cx="1600753" cy="21631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6423" y="6351621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А. Кларк, 1973 г.</a:t>
            </a:r>
            <a:endParaRPr lang="ru-RU" dirty="0"/>
          </a:p>
        </p:txBody>
      </p:sp>
      <p:pic>
        <p:nvPicPr>
          <p:cNvPr id="9" name="Рисунок 8" descr="mkk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1534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Орбитальное поселение с мотором</a:t>
            </a:r>
            <a:endParaRPr lang="ru-RU" b="1" dirty="0"/>
          </a:p>
        </p:txBody>
      </p:sp>
      <p:pic>
        <p:nvPicPr>
          <p:cNvPr id="100354" name="Picture 2" descr="Рис.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5531" y="902947"/>
            <a:ext cx="5195359" cy="4091849"/>
          </a:xfrm>
          <a:prstGeom prst="rect">
            <a:avLst/>
          </a:prstGeom>
          <a:noFill/>
        </p:spPr>
      </p:pic>
      <p:pic>
        <p:nvPicPr>
          <p:cNvPr id="100356" name="Picture 4" descr="заголовок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04441" y="906998"/>
            <a:ext cx="3044825" cy="1522413"/>
          </a:xfrm>
          <a:prstGeom prst="rect">
            <a:avLst/>
          </a:prstGeom>
          <a:noFill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1913465" y="5122395"/>
            <a:ext cx="616373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Колония О"Нелли Модель I модифицированная в межзвездный корабль.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Скорость полета 0,01 - 0,02 с; ускорение 0,004 "же" при использовании двигателя типа "Дедал".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/>
            </a:r>
            <a:b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</a:b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Торможение с использованием электростатического паруса.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1. Солнечный </a:t>
            </a: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энергогенератор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 - не задействуется в межзвездном пространстве.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2. Стыковочное устройство.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3. Натянутый трос.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4. Топливные баки.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urier New" pitchFamily="49" charset="0"/>
              </a:rPr>
              <a:t>5. Сжатая опора. 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Calibri" pitchFamily="34" charset="0"/>
                <a:cs typeface="Courier New" pitchFamily="49" charset="0"/>
              </a:rPr>
              <a:t>6. Двигатель /термоядерный импульсный/.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1534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Рекламная пауза</a:t>
            </a:r>
            <a:endParaRPr lang="ru-RU" b="1" dirty="0"/>
          </a:p>
        </p:txBody>
      </p:sp>
      <p:pic>
        <p:nvPicPr>
          <p:cNvPr id="9" name="Rama - HQ vers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083733" y="949722"/>
            <a:ext cx="7018867" cy="5264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963280" y="15942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Собираем межзвездный корабль</a:t>
            </a:r>
            <a:endParaRPr lang="ru-RU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01788" y="2739378"/>
            <a:ext cx="2089678" cy="14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78933" y="4742302"/>
            <a:ext cx="287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Схема лазерного ТЯРД.</a:t>
            </a:r>
          </a:p>
          <a:p>
            <a:r>
              <a:rPr lang="ru-RU" sz="1400" dirty="0" smtClean="0"/>
              <a:t>Р. </a:t>
            </a:r>
            <a:r>
              <a:rPr lang="ru-RU" sz="1400" dirty="0" err="1" smtClean="0"/>
              <a:t>Хайд</a:t>
            </a:r>
            <a:r>
              <a:rPr lang="ru-RU" sz="1400" dirty="0" smtClean="0"/>
              <a:t>, Л. Вуд и Дж. </a:t>
            </a:r>
            <a:r>
              <a:rPr lang="ru-RU" sz="1400" dirty="0" err="1" smtClean="0"/>
              <a:t>Наколлс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1972 г. </a:t>
            </a:r>
            <a:endParaRPr lang="ru-RU" sz="1400" dirty="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0291" y="1210738"/>
            <a:ext cx="1053478" cy="298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67666" y="4683036"/>
            <a:ext cx="1600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Жилой модуль. 10 тыс. человек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2600" y="4810035"/>
            <a:ext cx="287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Топливо.</a:t>
            </a:r>
            <a:endParaRPr lang="ru-RU" sz="1400" dirty="0"/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74191" y="626399"/>
            <a:ext cx="3563408" cy="375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8722" y="1003706"/>
            <a:ext cx="2089678" cy="14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5681133" y="5128625"/>
            <a:ext cx="298026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  <a:tab pos="260350" algn="l"/>
                <a:tab pos="477838" algn="l"/>
                <a:tab pos="688975" algn="l"/>
                <a:tab pos="841375" algn="l"/>
                <a:tab pos="1092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D+T→</a:t>
            </a:r>
            <a:r>
              <a:rPr kumimoji="0" lang="en-US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He(3.5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)+n(14.1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	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  <a:tab pos="260350" algn="l"/>
                <a:tab pos="477838" algn="l"/>
                <a:tab pos="688975" algn="l"/>
                <a:tab pos="841375" algn="l"/>
                <a:tab pos="1092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D+	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He→	</a:t>
            </a:r>
            <a:r>
              <a:rPr kumimoji="0" lang="en-US" sz="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	(3.6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)+p(14.7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MeV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  <a:tab pos="260350" algn="l"/>
                <a:tab pos="477838" algn="l"/>
                <a:tab pos="688975" algn="l"/>
                <a:tab pos="841375" algn="l"/>
                <a:tab pos="10922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  <a:tab pos="260350" algn="l"/>
                <a:tab pos="477838" algn="l"/>
                <a:tab pos="688975" algn="l"/>
                <a:tab pos="841375" algn="l"/>
                <a:tab pos="1092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 + 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	→	3</a:t>
            </a: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 + 8.7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MeV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758267" y="6096857"/>
            <a:ext cx="4199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NewRomanPS-BoldMT"/>
              </a:rPr>
              <a:t>Запасы борсодержащих руд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NewRomanPS-BoldMT"/>
              </a:rPr>
              <a:t>в пересчете на В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NewRomanPS-BoldMT"/>
              </a:rPr>
              <a:t>О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более 1000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NewRomanPS-BoldMT"/>
              </a:rPr>
              <a:t>млн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NewRomanPS-BoldMT"/>
              </a:rPr>
              <a:t> тонн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0532" y="5766769"/>
            <a:ext cx="35221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Диапазон крейсерской скорости: </a:t>
            </a:r>
          </a:p>
          <a:p>
            <a:r>
              <a:rPr lang="ru-RU" sz="1400" b="1" dirty="0" smtClean="0"/>
              <a:t>0,1 с – оптимистический вариант</a:t>
            </a:r>
          </a:p>
          <a:p>
            <a:r>
              <a:rPr lang="ru-RU" sz="1400" b="1" dirty="0" smtClean="0"/>
              <a:t>0,01 с – пессимистический вариант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6917265" y="3437487"/>
            <a:ext cx="2082800" cy="931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92"/>
          <p:cNvSpPr>
            <a:spLocks noChangeShapeType="1"/>
          </p:cNvSpPr>
          <p:nvPr/>
        </p:nvSpPr>
        <p:spPr bwMode="auto">
          <a:xfrm>
            <a:off x="6866996" y="2936531"/>
            <a:ext cx="0" cy="2587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_s1032"/>
          <p:cNvSpPr>
            <a:spLocks noChangeArrowheads="1"/>
          </p:cNvSpPr>
          <p:nvPr/>
        </p:nvSpPr>
        <p:spPr bwMode="auto">
          <a:xfrm>
            <a:off x="386821" y="3585819"/>
            <a:ext cx="17287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Инфраструктура</a:t>
            </a:r>
          </a:p>
          <a:p>
            <a:pPr algn="ctr"/>
            <a:r>
              <a:rPr lang="ru-RU" sz="1200" b="1"/>
              <a:t>использования</a:t>
            </a:r>
          </a:p>
        </p:txBody>
      </p:sp>
      <p:sp>
        <p:nvSpPr>
          <p:cNvPr id="9" name="_s1032"/>
          <p:cNvSpPr>
            <a:spLocks noChangeArrowheads="1"/>
          </p:cNvSpPr>
          <p:nvPr/>
        </p:nvSpPr>
        <p:spPr bwMode="auto">
          <a:xfrm>
            <a:off x="4995333" y="3617569"/>
            <a:ext cx="1728788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/>
              <a:t>Фундаментальные</a:t>
            </a:r>
          </a:p>
          <a:p>
            <a:pPr algn="ctr"/>
            <a:r>
              <a:rPr lang="ru-RU" sz="1200" b="1" dirty="0" smtClean="0"/>
              <a:t>исследования</a:t>
            </a:r>
            <a:endParaRPr lang="ru-RU" sz="1200" b="1" dirty="0"/>
          </a:p>
        </p:txBody>
      </p:sp>
      <p:sp>
        <p:nvSpPr>
          <p:cNvPr id="10" name="_s1033"/>
          <p:cNvSpPr>
            <a:spLocks noChangeArrowheads="1"/>
          </p:cNvSpPr>
          <p:nvPr/>
        </p:nvSpPr>
        <p:spPr bwMode="auto">
          <a:xfrm>
            <a:off x="7011805" y="3617569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Пилотируемые</a:t>
            </a:r>
          </a:p>
          <a:p>
            <a:pPr algn="ctr"/>
            <a:r>
              <a:rPr lang="ru-RU" sz="1200" b="1"/>
              <a:t>полеты</a:t>
            </a:r>
          </a:p>
        </p:txBody>
      </p:sp>
      <p:sp>
        <p:nvSpPr>
          <p:cNvPr id="11" name="_s1032"/>
          <p:cNvSpPr>
            <a:spLocks noChangeArrowheads="1"/>
          </p:cNvSpPr>
          <p:nvPr/>
        </p:nvSpPr>
        <p:spPr bwMode="auto">
          <a:xfrm>
            <a:off x="2547408" y="3617569"/>
            <a:ext cx="1728788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Орбитальная</a:t>
            </a:r>
          </a:p>
          <a:p>
            <a:pPr algn="ctr"/>
            <a:r>
              <a:rPr lang="ru-RU" sz="1200" b="1"/>
              <a:t>группировка </a:t>
            </a:r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2331508" y="2966694"/>
            <a:ext cx="0" cy="25876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Line 77"/>
          <p:cNvSpPr>
            <a:spLocks noChangeShapeType="1"/>
          </p:cNvSpPr>
          <p:nvPr/>
        </p:nvSpPr>
        <p:spPr bwMode="auto">
          <a:xfrm flipV="1">
            <a:off x="1323446" y="3225456"/>
            <a:ext cx="0" cy="3603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Line 78"/>
          <p:cNvSpPr>
            <a:spLocks noChangeShapeType="1"/>
          </p:cNvSpPr>
          <p:nvPr/>
        </p:nvSpPr>
        <p:spPr bwMode="auto">
          <a:xfrm>
            <a:off x="1323446" y="3225456"/>
            <a:ext cx="20875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5" name="Line 79"/>
          <p:cNvSpPr>
            <a:spLocks noChangeShapeType="1"/>
          </p:cNvSpPr>
          <p:nvPr/>
        </p:nvSpPr>
        <p:spPr bwMode="auto">
          <a:xfrm>
            <a:off x="3411008" y="3225456"/>
            <a:ext cx="0" cy="3921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Line 93"/>
          <p:cNvSpPr>
            <a:spLocks noChangeShapeType="1"/>
          </p:cNvSpPr>
          <p:nvPr/>
        </p:nvSpPr>
        <p:spPr bwMode="auto">
          <a:xfrm flipV="1">
            <a:off x="5858933" y="3195294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Line 94"/>
          <p:cNvSpPr>
            <a:spLocks noChangeShapeType="1"/>
          </p:cNvSpPr>
          <p:nvPr/>
        </p:nvSpPr>
        <p:spPr bwMode="auto">
          <a:xfrm>
            <a:off x="5858933" y="3195294"/>
            <a:ext cx="20875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Line 95"/>
          <p:cNvSpPr>
            <a:spLocks noChangeShapeType="1"/>
          </p:cNvSpPr>
          <p:nvPr/>
        </p:nvSpPr>
        <p:spPr bwMode="auto">
          <a:xfrm>
            <a:off x="7946496" y="3195294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_s1033"/>
          <p:cNvSpPr>
            <a:spLocks noChangeArrowheads="1"/>
          </p:cNvSpPr>
          <p:nvPr/>
        </p:nvSpPr>
        <p:spPr bwMode="auto">
          <a:xfrm>
            <a:off x="1371600" y="1072806"/>
            <a:ext cx="6417733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Направления космической деятельности</a:t>
            </a:r>
            <a:endParaRPr lang="ru-RU" b="1" dirty="0"/>
          </a:p>
        </p:txBody>
      </p:sp>
      <p:sp>
        <p:nvSpPr>
          <p:cNvPr id="20" name="_s1033"/>
          <p:cNvSpPr>
            <a:spLocks noChangeArrowheads="1"/>
          </p:cNvSpPr>
          <p:nvPr/>
        </p:nvSpPr>
        <p:spPr bwMode="auto">
          <a:xfrm>
            <a:off x="1377421" y="2350744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/>
              <a:t>«Полет к Земле»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5441421" y="866431"/>
            <a:ext cx="631825" cy="2244725"/>
          </a:xfrm>
          <a:prstGeom prst="bentConnector3">
            <a:avLst>
              <a:gd name="adj1" fmla="val 5150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2" name="Shape 28"/>
          <p:cNvCxnSpPr/>
          <p:nvPr/>
        </p:nvCxnSpPr>
        <p:spPr>
          <a:xfrm rot="10800000" flipV="1">
            <a:off x="2344208" y="1996731"/>
            <a:ext cx="2290763" cy="354013"/>
          </a:xfrm>
          <a:prstGeom prst="bentConnector2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3" name="_s1033"/>
          <p:cNvSpPr>
            <a:spLocks noChangeArrowheads="1"/>
          </p:cNvSpPr>
          <p:nvPr/>
        </p:nvSpPr>
        <p:spPr bwMode="auto">
          <a:xfrm>
            <a:off x="5931685" y="2299001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«Полет к </a:t>
            </a:r>
            <a:r>
              <a:rPr lang="ru-RU" sz="1200" b="1" dirty="0" smtClean="0"/>
              <a:t>звездам»</a:t>
            </a:r>
            <a:endParaRPr lang="ru-RU" sz="1200" b="1" dirty="0"/>
          </a:p>
        </p:txBody>
      </p:sp>
      <p:sp>
        <p:nvSpPr>
          <p:cNvPr id="24" name="Line 92"/>
          <p:cNvSpPr>
            <a:spLocks noChangeShapeType="1"/>
          </p:cNvSpPr>
          <p:nvPr/>
        </p:nvSpPr>
        <p:spPr bwMode="auto">
          <a:xfrm>
            <a:off x="5859132" y="4233519"/>
            <a:ext cx="0" cy="2587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5" name="_s1032"/>
          <p:cNvSpPr>
            <a:spLocks noChangeArrowheads="1"/>
          </p:cNvSpPr>
          <p:nvPr/>
        </p:nvSpPr>
        <p:spPr bwMode="auto">
          <a:xfrm>
            <a:off x="3987469" y="4914557"/>
            <a:ext cx="1728788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Астрономия,</a:t>
            </a:r>
            <a:endParaRPr lang="ru-RU" sz="1100" b="1" dirty="0"/>
          </a:p>
          <a:p>
            <a:pPr algn="ctr"/>
            <a:r>
              <a:rPr lang="ru-RU" sz="1100" b="1" dirty="0"/>
              <a:t>астрофизика</a:t>
            </a:r>
          </a:p>
        </p:txBody>
      </p:sp>
      <p:sp>
        <p:nvSpPr>
          <p:cNvPr id="26" name="_s1033"/>
          <p:cNvSpPr>
            <a:spLocks noChangeArrowheads="1"/>
          </p:cNvSpPr>
          <p:nvPr/>
        </p:nvSpPr>
        <p:spPr bwMode="auto">
          <a:xfrm>
            <a:off x="6003941" y="4914557"/>
            <a:ext cx="1906587" cy="6159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/>
              <a:t>Автоматические </a:t>
            </a:r>
          </a:p>
          <a:p>
            <a:pPr algn="ctr"/>
            <a:r>
              <a:rPr lang="ru-RU" sz="1100" b="1" dirty="0" smtClean="0"/>
              <a:t>межпланетные</a:t>
            </a:r>
          </a:p>
          <a:p>
            <a:pPr algn="ctr"/>
            <a:r>
              <a:rPr lang="ru-RU" sz="1100" b="1" dirty="0" smtClean="0"/>
              <a:t>станции</a:t>
            </a:r>
            <a:endParaRPr lang="ru-RU" sz="1100" b="1" dirty="0"/>
          </a:p>
        </p:txBody>
      </p:sp>
      <p:sp>
        <p:nvSpPr>
          <p:cNvPr id="27" name="Line 93"/>
          <p:cNvSpPr>
            <a:spLocks noChangeShapeType="1"/>
          </p:cNvSpPr>
          <p:nvPr/>
        </p:nvSpPr>
        <p:spPr bwMode="auto">
          <a:xfrm flipV="1">
            <a:off x="4851069" y="4492282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8" name="Line 94"/>
          <p:cNvSpPr>
            <a:spLocks noChangeShapeType="1"/>
          </p:cNvSpPr>
          <p:nvPr/>
        </p:nvSpPr>
        <p:spPr bwMode="auto">
          <a:xfrm>
            <a:off x="4851069" y="4492282"/>
            <a:ext cx="208756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9" name="Line 95"/>
          <p:cNvSpPr>
            <a:spLocks noChangeShapeType="1"/>
          </p:cNvSpPr>
          <p:nvPr/>
        </p:nvSpPr>
        <p:spPr bwMode="auto">
          <a:xfrm>
            <a:off x="6938632" y="4492282"/>
            <a:ext cx="0" cy="422275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586669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Двоичное дерево стратегических направлений космической деятельности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514600" y="1678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Объект исследования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Схем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39567" y="1415537"/>
            <a:ext cx="4671600" cy="318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357313" y="214313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Освоение </a:t>
            </a:r>
            <a:r>
              <a:rPr lang="ru-RU" sz="2800" b="1" dirty="0"/>
              <a:t>Галактики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63247" y="622353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1 миллион </a:t>
            </a:r>
            <a:r>
              <a:rPr lang="ru-RU" sz="2800" b="1" dirty="0">
                <a:solidFill>
                  <a:srgbClr val="00B050"/>
                </a:solidFill>
              </a:rPr>
              <a:t>лет</a:t>
            </a:r>
          </a:p>
        </p:txBody>
      </p:sp>
      <p:pic>
        <p:nvPicPr>
          <p:cNvPr id="92162" name="Picture 2" descr="https://ds04.infourok.ru/uploads/ex/0bd8/0016c827-3c6d283c/img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7304" y="1018646"/>
            <a:ext cx="3600000" cy="2025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95418" y="5048673"/>
          <a:ext cx="6841068" cy="525780"/>
        </p:xfrm>
        <a:graphic>
          <a:graphicData uri="http://schemas.openxmlformats.org/drawingml/2006/table">
            <a:tbl>
              <a:tblPr/>
              <a:tblGrid>
                <a:gridCol w="689856"/>
                <a:gridCol w="488648"/>
                <a:gridCol w="215580"/>
                <a:gridCol w="661112"/>
                <a:gridCol w="488648"/>
                <a:gridCol w="1135386"/>
                <a:gridCol w="402416"/>
                <a:gridCol w="2069566"/>
                <a:gridCol w="689856"/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Скорость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latin typeface="Arial Cyr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Arial Cyr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Arial Cyr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Arial Cyr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До центра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Arial Cyr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До противоположного края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latin typeface="Arial Cyr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 Cyr"/>
                        </a:rPr>
                        <a:t>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latin typeface="Arial Cyr"/>
                        </a:rPr>
                        <a:t>0,01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 Cyr"/>
                        </a:rPr>
                        <a:t>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Arial Cyr"/>
                        </a:rPr>
                        <a:t>3 000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км/с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       2 800 000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лет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                             7 500 000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лет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 Cyr"/>
                        </a:rPr>
                        <a:t>Max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Arial Cyr"/>
                        </a:rPr>
                        <a:t>0,1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 Cyr"/>
                        </a:rPr>
                        <a:t>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latin typeface="Arial Cyr"/>
                        </a:rPr>
                        <a:t>30 000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км/с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          280 000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лет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latin typeface="Arial Cyr"/>
                        </a:rPr>
                        <a:t>                               750 000 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latin typeface="Arial Cyr"/>
                        </a:rPr>
                        <a:t>лет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275666" y="1052511"/>
            <a:ext cx="46280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Начало освоения Галактики</a:t>
            </a:r>
          </a:p>
        </p:txBody>
      </p:sp>
      <p:pic>
        <p:nvPicPr>
          <p:cNvPr id="9" name="Рисунок 8" descr="mkk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357313" y="214313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Шкала времени</a:t>
            </a:r>
            <a:endParaRPr lang="ru-RU" sz="2800" b="1" dirty="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804333" y="711729"/>
            <a:ext cx="80179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Что такое 1 миллион </a:t>
            </a:r>
            <a:r>
              <a:rPr lang="ru-RU" sz="2000" b="1" i="1" dirty="0">
                <a:solidFill>
                  <a:srgbClr val="00B050"/>
                </a:solidFill>
              </a:rPr>
              <a:t>лет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982134" y="6327292"/>
            <a:ext cx="77014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Большой взрыв –                             13 700</a:t>
            </a:r>
            <a:endParaRPr lang="ru-RU" sz="1600" b="1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990601" y="6073276"/>
            <a:ext cx="77099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Происхождение Земли –                  4 540</a:t>
            </a:r>
            <a:endParaRPr lang="ru-RU" sz="1600" b="1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999066" y="5836194"/>
            <a:ext cx="7726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Появление многоклеточной жизни – 600</a:t>
            </a:r>
            <a:endParaRPr lang="ru-RU" sz="1600" b="1" dirty="0"/>
          </a:p>
        </p:txBody>
      </p:sp>
      <p:pic>
        <p:nvPicPr>
          <p:cNvPr id="152578" name="Picture 2" descr="080612 1910 19 Жизнь в воде: назад в прошло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8508" y="1371601"/>
            <a:ext cx="4107780" cy="4278346"/>
          </a:xfrm>
          <a:prstGeom prst="rect">
            <a:avLst/>
          </a:prstGeom>
          <a:noFill/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528735" y="5311261"/>
            <a:ext cx="694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– 200</a:t>
            </a:r>
            <a:endParaRPr lang="ru-RU" sz="1600" b="1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384801" y="1374261"/>
            <a:ext cx="6942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– 0</a:t>
            </a:r>
            <a:endParaRPr lang="ru-RU" sz="1600" b="1" dirty="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79067" y="1939396"/>
            <a:ext cx="269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До часа </a:t>
            </a:r>
            <a:r>
              <a:rPr lang="en-US" sz="2000" b="1" i="1" dirty="0" smtClean="0">
                <a:solidFill>
                  <a:srgbClr val="FF0000"/>
                </a:solidFill>
              </a:rPr>
              <a:t>X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(жизнь на Земле станет невозможной) осталось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1 100 миллиона </a:t>
            </a:r>
            <a:r>
              <a:rPr lang="ru-RU" sz="2000" b="1" i="1" dirty="0">
                <a:solidFill>
                  <a:srgbClr val="FF0000"/>
                </a:solidFill>
              </a:rPr>
              <a:t>лет</a:t>
            </a:r>
          </a:p>
        </p:txBody>
      </p:sp>
      <p:pic>
        <p:nvPicPr>
          <p:cNvPr id="15" name="Рисунок 14" descr="mkk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357313" y="214313"/>
            <a:ext cx="70723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Оценка возможности межгалактических перелетов</a:t>
            </a:r>
            <a:endParaRPr lang="ru-RU" sz="2800" b="1" dirty="0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618847" y="497893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26 миллионов </a:t>
            </a:r>
            <a:r>
              <a:rPr lang="ru-RU" sz="2800" b="1" dirty="0">
                <a:solidFill>
                  <a:srgbClr val="00B050"/>
                </a:solidFill>
              </a:rPr>
              <a:t>лет</a:t>
            </a:r>
          </a:p>
        </p:txBody>
      </p:sp>
      <p:pic>
        <p:nvPicPr>
          <p:cNvPr id="78850" name="Picture 2" descr="Andromeda Galaxy (with h-alpha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9139" y="2723537"/>
            <a:ext cx="3342728" cy="21955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88999" y="1658034"/>
            <a:ext cx="7603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Карликовая галактика в Большом Псе. 0,026 млн.св.лет </a:t>
            </a:r>
          </a:p>
          <a:p>
            <a:r>
              <a:rPr lang="ru-RU" dirty="0" smtClean="0"/>
              <a:t>от 260 000 лет до 2 600 000 лет.  </a:t>
            </a:r>
          </a:p>
          <a:p>
            <a:r>
              <a:rPr lang="ru-RU" dirty="0" smtClean="0"/>
              <a:t>(с принятыми выше </a:t>
            </a:r>
            <a:r>
              <a:rPr lang="en-US" b="1" dirty="0" smtClean="0"/>
              <a:t>max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dirty="0" smtClean="0"/>
              <a:t>min</a:t>
            </a:r>
            <a:r>
              <a:rPr lang="en-US" dirty="0" smtClean="0"/>
              <a:t> </a:t>
            </a:r>
            <a:r>
              <a:rPr lang="ru-RU" dirty="0" smtClean="0"/>
              <a:t>скоростями)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4333" y="1166969"/>
            <a:ext cx="793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Условие осуществимости</a:t>
            </a:r>
            <a:r>
              <a:rPr lang="ru-RU" dirty="0" smtClean="0">
                <a:solidFill>
                  <a:srgbClr val="FF0000"/>
                </a:solidFill>
              </a:rPr>
              <a:t> - уровень автономности планетарного типа.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5733" y="27181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Галактика Андромеды 2,56 млн.св.лет</a:t>
            </a:r>
          </a:p>
          <a:p>
            <a:r>
              <a:rPr lang="ru-RU" dirty="0" smtClean="0"/>
              <a:t>Она же: </a:t>
            </a:r>
          </a:p>
          <a:p>
            <a:r>
              <a:rPr lang="ru-RU" dirty="0" smtClean="0"/>
              <a:t>Андромеда, </a:t>
            </a:r>
          </a:p>
          <a:p>
            <a:r>
              <a:rPr lang="ru-RU" dirty="0" smtClean="0"/>
              <a:t>M 31, </a:t>
            </a:r>
          </a:p>
          <a:p>
            <a:r>
              <a:rPr lang="ru-RU" dirty="0" smtClean="0"/>
              <a:t>NGC 224, </a:t>
            </a:r>
          </a:p>
          <a:p>
            <a:r>
              <a:rPr lang="ru-RU" dirty="0" smtClean="0"/>
              <a:t>Туманность Андромеды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9200" y="2590800"/>
            <a:ext cx="6663267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mkk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470660" cy="838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8359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Общий вывод</a:t>
            </a:r>
            <a:endParaRPr lang="ru-RU" b="1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9392" y="1092729"/>
            <a:ext cx="75099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Нет принципиальных ограничений 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(физических, технических, экономических)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на распространение человеческой цивилизации</a:t>
            </a:r>
          </a:p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п</a:t>
            </a:r>
            <a:r>
              <a:rPr lang="ru-RU" sz="2000" b="1" i="1" dirty="0" smtClean="0">
                <a:solidFill>
                  <a:srgbClr val="00B050"/>
                </a:solidFill>
              </a:rPr>
              <a:t>о всей Галактике и далее.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79392" y="2845329"/>
            <a:ext cx="75099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Требуемое время для достижения таких целей не выходит за рамки исторических (столетия) и геологических (миллионы лет) </a:t>
            </a:r>
            <a:r>
              <a:rPr lang="ru-RU" sz="2000" b="1" i="1" dirty="0" smtClean="0">
                <a:solidFill>
                  <a:srgbClr val="00B050"/>
                </a:solidFill>
              </a:rPr>
              <a:t>эпох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79392" y="4259312"/>
            <a:ext cx="75099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50"/>
                </a:solidFill>
              </a:rPr>
              <a:t>Требуемые материальные ресурсы с избытком имеются в Солнечной системе.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33371" y="1328033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53FA"/>
                </a:solidFill>
              </a:rPr>
              <a:t>    </a:t>
            </a:r>
            <a:r>
              <a:rPr lang="ru-RU" sz="2000" b="1" dirty="0" smtClean="0">
                <a:ln w="1905"/>
                <a:solidFill>
                  <a:srgbClr val="0053F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 !</a:t>
            </a:r>
            <a:endParaRPr lang="ru-RU" sz="2000" b="1" dirty="0">
              <a:solidFill>
                <a:srgbClr val="0053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99879" y="3733494"/>
            <a:ext cx="4229342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1200" b="1" dirty="0">
                <a:latin typeface="Arial" charset="0"/>
              </a:rPr>
              <a:t>Моисеев Иван Михайлович,</a:t>
            </a:r>
            <a:r>
              <a:rPr lang="ru-RU" sz="1200" dirty="0">
                <a:latin typeface="Arial" charset="0"/>
              </a:rPr>
              <a:t> 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Руководитель </a:t>
            </a:r>
            <a:r>
              <a:rPr lang="ru-RU" sz="1200" dirty="0">
                <a:latin typeface="Arial" charset="0"/>
              </a:rPr>
              <a:t>ИКП,</a:t>
            </a:r>
          </a:p>
          <a:p>
            <a:pPr indent="450850" algn="ctr"/>
            <a:r>
              <a:rPr lang="ru-RU" sz="1200" dirty="0">
                <a:latin typeface="Arial" charset="0"/>
              </a:rPr>
              <a:t>Научный руководитель МКК,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Член экспертного совета </a:t>
            </a:r>
          </a:p>
          <a:p>
            <a:pPr indent="450850" algn="ctr"/>
            <a:r>
              <a:rPr lang="ru-RU" sz="1200" dirty="0" smtClean="0">
                <a:latin typeface="Arial" charset="0"/>
              </a:rPr>
              <a:t>при Правительстве Российской Федерации</a:t>
            </a:r>
            <a:endParaRPr lang="ru-RU" sz="1200" dirty="0">
              <a:latin typeface="Arial" charset="0"/>
            </a:endParaRPr>
          </a:p>
          <a:p>
            <a:pPr indent="450850" algn="ctr"/>
            <a:endParaRPr lang="ru-RU" sz="1200" dirty="0">
              <a:latin typeface="Arial" charset="0"/>
            </a:endParaRPr>
          </a:p>
          <a:p>
            <a:pPr indent="450850" algn="ctr"/>
            <a:r>
              <a:rPr lang="ru-RU" sz="1200" b="1" dirty="0" err="1">
                <a:latin typeface="Arial" charset="0"/>
                <a:hlinkClick r:id="rId4"/>
              </a:rPr>
              <a:t>i_mois@mail.ru</a:t>
            </a:r>
            <a:endParaRPr lang="ru-RU" sz="1200" b="1" dirty="0">
              <a:latin typeface="Arial" charset="0"/>
            </a:endParaRPr>
          </a:p>
          <a:p>
            <a:pPr indent="450850" algn="ctr"/>
            <a:endParaRPr lang="ru-RU" sz="1200" b="1" dirty="0">
              <a:latin typeface="Arial" charset="0"/>
            </a:endParaRPr>
          </a:p>
          <a:p>
            <a:pPr indent="450850" algn="ctr"/>
            <a:r>
              <a:rPr lang="en-US" sz="1100" b="1" dirty="0" smtClean="0">
                <a:hlinkClick r:id="rId5"/>
              </a:rPr>
              <a:t>http://path-2.interstellar-flight.ru</a:t>
            </a:r>
            <a:r>
              <a:rPr lang="ru-RU" sz="1100" b="1" dirty="0" smtClean="0">
                <a:hlinkClick r:id="rId6"/>
              </a:rPr>
              <a:t> </a:t>
            </a:r>
          </a:p>
          <a:p>
            <a:pPr indent="450850" algn="ctr"/>
            <a:r>
              <a:rPr lang="ru-RU" sz="1100" b="1" dirty="0" smtClean="0">
                <a:hlinkClick r:id="rId7"/>
              </a:rPr>
              <a:t>http</a:t>
            </a:r>
            <a:r>
              <a:rPr lang="ru-RU" sz="1100" b="1" dirty="0">
                <a:hlinkClick r:id="rId7"/>
              </a:rPr>
              <a:t>://www.mosspace.ru</a:t>
            </a:r>
            <a:endParaRPr lang="ru-RU" sz="1100" b="1" dirty="0">
              <a:hlinkClick r:id="rId6"/>
            </a:endParaRPr>
          </a:p>
          <a:p>
            <a:pPr indent="450850" algn="ctr"/>
            <a:r>
              <a:rPr lang="en-US" sz="1100" b="1" dirty="0">
                <a:hlinkClick r:id="rId8"/>
              </a:rPr>
              <a:t>http://</a:t>
            </a:r>
            <a:r>
              <a:rPr lang="en-US" sz="1100" b="1" dirty="0" smtClean="0">
                <a:hlinkClick r:id="rId8"/>
              </a:rPr>
              <a:t>interstellar-flight.ru</a:t>
            </a:r>
            <a:endParaRPr lang="ru-RU" sz="1100" b="1" dirty="0" smtClean="0"/>
          </a:p>
          <a:p>
            <a:pPr indent="450850" algn="ctr"/>
            <a:r>
              <a:rPr lang="en-US" sz="1100" b="1" dirty="0" smtClean="0">
                <a:hlinkClick r:id="rId6"/>
              </a:rPr>
              <a:t>http://ivan-moiseyev.livejournal.com/</a:t>
            </a:r>
            <a:endParaRPr lang="ru-RU" sz="1100" b="1" dirty="0" smtClean="0"/>
          </a:p>
          <a:p>
            <a:pPr indent="450850" algn="ctr"/>
            <a:endParaRPr lang="ru-RU" sz="2000" b="1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514600" y="1678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Содержание</a:t>
            </a:r>
            <a:endParaRPr lang="ru-RU" dirty="0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193799" y="972746"/>
            <a:ext cx="760306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	Пилотируемые полеты в космос. Итоги.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	МКС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	Засадный полк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	Проблемы российской пилотируемой  космонавтики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	Проблемы мировой пилотируемой  космонавтики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	Концепция конечной цели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	Материальный барьер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	Преодоление материального барьера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	Орбитальные поселения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	Орбитальные поселения  с мотором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	Освоение галактики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	Шкала времени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	Межгалактический перелет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0000" y="1170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Пилотируемые полеты в космос. </a:t>
            </a:r>
          </a:p>
          <a:p>
            <a:pPr lvl="0" algn="ctr"/>
            <a:r>
              <a:rPr lang="ru-RU" i="1" dirty="0" smtClean="0"/>
              <a:t>Итоги Космической эры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5684" y="894292"/>
          <a:ext cx="8688917" cy="271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91770" y="3649980"/>
          <a:ext cx="8630496" cy="297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shTopImg" descr="https://aboutspacejornal.net/wp-content/uploads/2018/11/Dqr2KPBW4AAaKUC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25253" y="990887"/>
            <a:ext cx="1440000" cy="96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i.pinimg.com/originals/95/eb/5a/95eb5af47d5211857c466a0b15c174d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5643" y="1012998"/>
            <a:ext cx="995891" cy="715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4600" y="167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Пилотируемые полеты</a:t>
            </a:r>
          </a:p>
          <a:p>
            <a:pPr lvl="0" algn="ctr"/>
            <a:r>
              <a:rPr lang="ru-RU" i="1" dirty="0" smtClean="0"/>
              <a:t>Итоги 1961-2019</a:t>
            </a: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11197" y="866669"/>
            <a:ext cx="822959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приведенных графиков, в частности, следует: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Нестабильность на всем периоде в 60 лет показывает сохранение  переходных колебаний с момента начала пилотируемых программ.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Значительный весовой коэффициент (25% всей космической активности) при ярко выраженном затратном характере пилотируемых космических полетов показывает, что движущая сила пилотируемой космонавтики - общественный и, как следствие, политический интерес.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Прогресс пилотируемой космонавтики обеспечивается не количественными, а качественными показателями.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2296" y="6162302"/>
            <a:ext cx="5867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(в сухом остатке) мы имеем МКС.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07038" y="3886201"/>
          <a:ext cx="7037916" cy="1943100"/>
        </p:xfrm>
        <a:graphic>
          <a:graphicData uri="http://schemas.openxmlformats.org/drawingml/2006/table">
            <a:tbl>
              <a:tblPr/>
              <a:tblGrid>
                <a:gridCol w="3661794"/>
                <a:gridCol w="3376122"/>
              </a:tblGrid>
              <a:tr h="1981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сегодня: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1283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человеко-старта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Наработка в космосе: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1 279 372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чел.часов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53 307      </a:t>
                      </a:r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чел.дней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или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         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чел.лет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just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Суммарная стартовая масса РН: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469 808 тонн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92296" y="3114302"/>
            <a:ext cx="586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числовые итоги пилотируемого сегмента космонавтики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800599" y="1210733"/>
          <a:ext cx="4047914" cy="1219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23957"/>
                <a:gridCol w="2023957"/>
              </a:tblGrid>
              <a:tr h="209127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2000" b="0" dirty="0"/>
                        <a:t>Масса </a:t>
                      </a:r>
                      <a:endParaRPr lang="ru-RU" sz="20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450"/>
                        </a:spcAft>
                      </a:pPr>
                      <a:r>
                        <a:rPr lang="ru-RU" sz="2000" b="0"/>
                        <a:t>4</a:t>
                      </a:r>
                      <a:r>
                        <a:rPr lang="en-US" sz="2000" b="0"/>
                        <a:t>20 </a:t>
                      </a:r>
                      <a:r>
                        <a:rPr lang="ru-RU" sz="2000" b="0"/>
                        <a:t>т</a:t>
                      </a:r>
                      <a:endParaRPr lang="ru-RU" sz="2000" b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2000" b="0" dirty="0"/>
                        <a:t>Электрическая мощность </a:t>
                      </a:r>
                      <a:endParaRPr lang="ru-RU" sz="20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450"/>
                        </a:spcAft>
                      </a:pPr>
                      <a:r>
                        <a:rPr lang="ru-RU" sz="2000" b="0"/>
                        <a:t>110 кВт</a:t>
                      </a:r>
                      <a:endParaRPr lang="ru-RU" sz="2000" b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2000" b="0" dirty="0"/>
                        <a:t>Жилой объём </a:t>
                      </a:r>
                      <a:endParaRPr lang="ru-RU" sz="20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450"/>
                        </a:spcAft>
                      </a:pPr>
                      <a:r>
                        <a:rPr lang="ru-RU" sz="2000" b="0" dirty="0"/>
                        <a:t>931 м³</a:t>
                      </a:r>
                      <a:endParaRPr lang="ru-RU" sz="2000" b="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261557" y="5376334"/>
          <a:ext cx="4492752" cy="10668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47883"/>
                <a:gridCol w="1444869"/>
              </a:tblGrid>
              <a:tr h="203043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На станции работали 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&gt; 230 </a:t>
                      </a:r>
                      <a:r>
                        <a:rPr lang="ru-RU" sz="1400" dirty="0"/>
                        <a:t>человек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Строительство и обслуживание 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&gt; </a:t>
                      </a:r>
                      <a:r>
                        <a:rPr lang="ru-RU" sz="1400" dirty="0" smtClean="0"/>
                        <a:t>220 </a:t>
                      </a:r>
                      <a:r>
                        <a:rPr lang="ru-RU" sz="1400" dirty="0"/>
                        <a:t>пусков РН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Выходы </a:t>
                      </a:r>
                      <a:r>
                        <a:rPr lang="en-US" sz="1400"/>
                        <a:t>в открытый космос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ru-RU" sz="1400" dirty="0" smtClean="0"/>
                        <a:t>220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/>
                        <a:t>Стыковок </a:t>
                      </a:r>
                      <a:endParaRPr lang="ru-RU" sz="140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ru-RU" sz="1400" dirty="0" smtClean="0"/>
                        <a:t>2</a:t>
                      </a:r>
                      <a:r>
                        <a:rPr lang="en-US" sz="1400" dirty="0"/>
                        <a:t>5</a:t>
                      </a:r>
                      <a:r>
                        <a:rPr lang="ru-RU" sz="1400" dirty="0"/>
                        <a:t>0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Малых спутников 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  <a:buFont typeface="Wingdings"/>
                        <a:buChar char="Ø"/>
                      </a:pPr>
                      <a:r>
                        <a:rPr lang="ru-RU" sz="1400" dirty="0" smtClean="0"/>
                        <a:t>200</a:t>
                      </a:r>
                      <a:endParaRPr lang="ru-RU" sz="1400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4600" y="167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Международная космическая станция</a:t>
            </a:r>
          </a:p>
          <a:p>
            <a:pPr lvl="0" algn="ctr"/>
            <a:r>
              <a:rPr lang="ru-RU" i="1" dirty="0" smtClean="0"/>
              <a:t>2019</a:t>
            </a:r>
            <a:endParaRPr lang="ru-RU" dirty="0"/>
          </a:p>
        </p:txBody>
      </p:sp>
      <p:pic>
        <p:nvPicPr>
          <p:cNvPr id="8" name="shTopImg" descr="https://aboutspacejornal.net/wp-content/uploads/2018/11/Dqr2KPBW4AAaKUC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7125" y="1193800"/>
            <a:ext cx="4333346" cy="285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08200" y="4174066"/>
          <a:ext cx="5604933" cy="609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604933"/>
              </a:tblGrid>
              <a:tr h="209127">
                <a:tc>
                  <a:txBody>
                    <a:bodyPr/>
                    <a:lstStyle/>
                    <a:p>
                      <a:pPr indent="0" algn="ctr">
                        <a:spcAft>
                          <a:spcPts val="450"/>
                        </a:spcAft>
                      </a:pPr>
                      <a:r>
                        <a:rPr lang="ru-RU" sz="2000" b="1" dirty="0" smtClean="0"/>
                        <a:t>2 ноября 2000 года</a:t>
                      </a:r>
                      <a:endParaRPr lang="ru-RU" sz="2000" b="1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0" algn="l">
                        <a:spcAft>
                          <a:spcPts val="450"/>
                        </a:spcAft>
                      </a:pPr>
                      <a:r>
                        <a:rPr lang="ru-RU" sz="2000" b="0" i="1" dirty="0" smtClean="0"/>
                        <a:t> - начало работы в пилотируемом режиме.</a:t>
                      </a:r>
                      <a:endParaRPr lang="ru-RU" sz="2000" b="0" i="1" dirty="0">
                        <a:latin typeface="Times New Roman"/>
                        <a:ea typeface="Calibri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060279" y="4418139"/>
            <a:ext cx="4610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Среднегодовые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в настоящее время: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NASA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2,5 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млрд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$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РФ      – 0,4 млрд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$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889667" y="1220038"/>
          <a:ext cx="288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862552" y="1074656"/>
          <a:ext cx="4407031" cy="314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4600" y="167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Международная космическая станция,</a:t>
            </a:r>
          </a:p>
          <a:p>
            <a:pPr lvl="0" algn="ctr"/>
            <a:r>
              <a:rPr lang="ru-RU" i="1" dirty="0" smtClean="0"/>
              <a:t>стоимость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1760220" y="844127"/>
          <a:ext cx="6080760" cy="43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1750767" y="5445552"/>
            <a:ext cx="6059864" cy="39592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64008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Место  МКС в российских пилотируемых программах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93801" y="5826639"/>
            <a:ext cx="734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ППТК, он же – «Федерация», он же – «Орел» для МКС бесполезен.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Косморобот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секвестирован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31534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Место МКС в ФКП</a:t>
            </a:r>
            <a:r>
              <a:rPr lang="en-US" b="1" dirty="0" smtClean="0"/>
              <a:t>-2025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k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85" y="0"/>
            <a:ext cx="1470660" cy="838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31534" y="227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/>
              <a:t>Засадный полк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3666" y="3859358"/>
            <a:ext cx="3471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Запасной вариант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 t="1200"/>
          <a:stretch>
            <a:fillRect/>
          </a:stretch>
        </p:blipFill>
        <p:spPr bwMode="auto">
          <a:xfrm>
            <a:off x="3936118" y="4281481"/>
            <a:ext cx="4640615" cy="214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7658" y="964671"/>
            <a:ext cx="7753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62000" y="3860800"/>
            <a:ext cx="28278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/>
              <a:t>К 2010 г. Строительство МКС было завершено, исключая РС, для завершения которого планируется </a:t>
            </a:r>
            <a:r>
              <a:rPr lang="ru-RU" sz="1400" dirty="0" err="1" smtClean="0"/>
              <a:t>пристыковать</a:t>
            </a:r>
            <a:r>
              <a:rPr lang="ru-RU" sz="1400" dirty="0" smtClean="0"/>
              <a:t> к станции еще 3 модуля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849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7101</TotalTime>
  <Words>1024</Words>
  <Application>Microsoft Office PowerPoint</Application>
  <PresentationFormat>Экран (4:3)</PresentationFormat>
  <Paragraphs>252</Paragraphs>
  <Slides>24</Slides>
  <Notes>24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Slipstream</vt:lpstr>
      <vt:lpstr>Visio</vt:lpstr>
      <vt:lpstr> Проблемы и  перспективы   российской и мировой пилотируемой  космонавтики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Иван</dc:creator>
  <cp:lastModifiedBy>И. Моисеев</cp:lastModifiedBy>
  <cp:revision>511</cp:revision>
  <dcterms:created xsi:type="dcterms:W3CDTF">2014-09-16T21:39:42Z</dcterms:created>
  <dcterms:modified xsi:type="dcterms:W3CDTF">2019-10-08T13:37:39Z</dcterms:modified>
</cp:coreProperties>
</file>